
<file path=[Content_Types].xml><?xml version="1.0" encoding="utf-8"?>
<Types xmlns="http://schemas.openxmlformats.org/package/2006/content-types">
  <Default ContentType="image/png" Extension="png"/>
  <Default ContentType="application/vnd.openxmlformats-officedocument.oleObject" Extension="bin"/>
  <Default ContentType="image/jpeg" Extension="jpeg"/>
  <Default ContentType="image/x-emf" Extension="emf"/>
  <Default ContentType="image/x-wmf" Extension="wmf"/>
  <Default ContentType="application/vnd.openxmlformats-package.relationships+xml" Extension="rels"/>
  <Default ContentType="application/xml" Extension="xml"/>
  <Default ContentType="image/vnd.ms-photo" Extension="wdp"/>
  <Default ContentType="application/vnd.openxmlformats-officedocument.vmlDrawing" Extension="vml"/>
  <Default ContentType="image/gif" Extension="gif"/>
  <Default ContentType="application/vnd.openxmlformats-officedocument.spreadsheetml.sheet" Extension="xlsx"/>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notesMaster+xml" PartName="/ppt/notesMasters/notesMaster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theme+xml" PartName="/ppt/theme/theme2.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theme+xml" PartName="/ppt/theme/theme3.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notesSlide+xml" PartName="/ppt/notesSlides/notesSlide4.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presentationml.notesSlide+xml" PartName="/ppt/notesSlides/notesSlide5.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tags+xml" PartName="/ppt/tags/tag20.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drawingml.chart+xml" PartName="/ppt/charts/chart2.xml"/>
  <Override ContentType="application/vnd.openxmlformats-officedocument.drawingml.chart+xml" PartName="/ppt/charts/chart3.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6" r:id="rId2"/>
    <p:sldMasterId id="2147484141" r:id="rId3"/>
    <p:sldMasterId id="2147484148" r:id="rId4"/>
  </p:sldMasterIdLst>
  <p:notesMasterIdLst>
    <p:notesMasterId r:id="rId130"/>
  </p:notesMasterIdLst>
  <p:handoutMasterIdLst>
    <p:handoutMasterId r:id="rId131"/>
  </p:handoutMasterIdLst>
  <p:sldIdLst>
    <p:sldId id="1154" r:id="rId5"/>
    <p:sldId id="1163" r:id="rId6"/>
    <p:sldId id="1193" r:id="rId7"/>
    <p:sldId id="1153" r:id="rId8"/>
    <p:sldId id="1029" r:id="rId9"/>
    <p:sldId id="1208" r:id="rId10"/>
    <p:sldId id="1194" r:id="rId11"/>
    <p:sldId id="1051" r:id="rId12"/>
    <p:sldId id="1054" r:id="rId13"/>
    <p:sldId id="1055" r:id="rId14"/>
    <p:sldId id="1056" r:id="rId15"/>
    <p:sldId id="1155" r:id="rId16"/>
    <p:sldId id="1226" r:id="rId17"/>
    <p:sldId id="1227" r:id="rId18"/>
    <p:sldId id="1228" r:id="rId19"/>
    <p:sldId id="1229" r:id="rId20"/>
    <p:sldId id="1230" r:id="rId21"/>
    <p:sldId id="1231" r:id="rId22"/>
    <p:sldId id="1232" r:id="rId23"/>
    <p:sldId id="1233" r:id="rId24"/>
    <p:sldId id="1234" r:id="rId25"/>
    <p:sldId id="1235" r:id="rId26"/>
    <p:sldId id="1236" r:id="rId27"/>
    <p:sldId id="1237" r:id="rId28"/>
    <p:sldId id="1238" r:id="rId29"/>
    <p:sldId id="1239" r:id="rId30"/>
    <p:sldId id="1240" r:id="rId31"/>
    <p:sldId id="1241" r:id="rId32"/>
    <p:sldId id="1242" r:id="rId33"/>
    <p:sldId id="1243" r:id="rId34"/>
    <p:sldId id="1244" r:id="rId35"/>
    <p:sldId id="1245" r:id="rId36"/>
    <p:sldId id="1246" r:id="rId37"/>
    <p:sldId id="1247" r:id="rId38"/>
    <p:sldId id="1248" r:id="rId39"/>
    <p:sldId id="1249" r:id="rId40"/>
    <p:sldId id="1250" r:id="rId41"/>
    <p:sldId id="1251" r:id="rId42"/>
    <p:sldId id="1156" r:id="rId43"/>
    <p:sldId id="1069" r:id="rId44"/>
    <p:sldId id="1070" r:id="rId45"/>
    <p:sldId id="1071" r:id="rId46"/>
    <p:sldId id="1072" r:id="rId47"/>
    <p:sldId id="1073" r:id="rId48"/>
    <p:sldId id="1074" r:id="rId49"/>
    <p:sldId id="1075" r:id="rId50"/>
    <p:sldId id="1076" r:id="rId51"/>
    <p:sldId id="1077" r:id="rId52"/>
    <p:sldId id="1078" r:id="rId53"/>
    <p:sldId id="1171" r:id="rId54"/>
    <p:sldId id="1172" r:id="rId55"/>
    <p:sldId id="1173" r:id="rId56"/>
    <p:sldId id="1174" r:id="rId57"/>
    <p:sldId id="1175" r:id="rId58"/>
    <p:sldId id="1176" r:id="rId59"/>
    <p:sldId id="1177" r:id="rId60"/>
    <p:sldId id="1178" r:id="rId61"/>
    <p:sldId id="1179" r:id="rId62"/>
    <p:sldId id="1180" r:id="rId63"/>
    <p:sldId id="1181" r:id="rId64"/>
    <p:sldId id="1182" r:id="rId65"/>
    <p:sldId id="1183" r:id="rId66"/>
    <p:sldId id="1184" r:id="rId67"/>
    <p:sldId id="1185" r:id="rId68"/>
    <p:sldId id="1186" r:id="rId69"/>
    <p:sldId id="1187" r:id="rId70"/>
    <p:sldId id="1188" r:id="rId71"/>
    <p:sldId id="1189" r:id="rId72"/>
    <p:sldId id="1190" r:id="rId73"/>
    <p:sldId id="1191" r:id="rId74"/>
    <p:sldId id="1192" r:id="rId75"/>
    <p:sldId id="1157" r:id="rId76"/>
    <p:sldId id="1122" r:id="rId77"/>
    <p:sldId id="1123" r:id="rId78"/>
    <p:sldId id="1124" r:id="rId79"/>
    <p:sldId id="1195" r:id="rId80"/>
    <p:sldId id="1125" r:id="rId81"/>
    <p:sldId id="1160" r:id="rId82"/>
    <p:sldId id="1161" r:id="rId83"/>
    <p:sldId id="1162" r:id="rId84"/>
    <p:sldId id="1225" r:id="rId85"/>
    <p:sldId id="1223" r:id="rId86"/>
    <p:sldId id="1224" r:id="rId87"/>
    <p:sldId id="1170" r:id="rId88"/>
    <p:sldId id="1165" r:id="rId89"/>
    <p:sldId id="1166" r:id="rId90"/>
    <p:sldId id="1167" r:id="rId91"/>
    <p:sldId id="1168" r:id="rId92"/>
    <p:sldId id="1169" r:id="rId93"/>
    <p:sldId id="1158" r:id="rId94"/>
    <p:sldId id="1131" r:id="rId95"/>
    <p:sldId id="1132" r:id="rId96"/>
    <p:sldId id="1133" r:id="rId97"/>
    <p:sldId id="1134" r:id="rId98"/>
    <p:sldId id="1135" r:id="rId99"/>
    <p:sldId id="1136" r:id="rId100"/>
    <p:sldId id="1137" r:id="rId101"/>
    <p:sldId id="1138" r:id="rId102"/>
    <p:sldId id="1159" r:id="rId103"/>
    <p:sldId id="1196" r:id="rId104"/>
    <p:sldId id="1197" r:id="rId105"/>
    <p:sldId id="1198" r:id="rId106"/>
    <p:sldId id="1199" r:id="rId107"/>
    <p:sldId id="1200" r:id="rId108"/>
    <p:sldId id="1201" r:id="rId109"/>
    <p:sldId id="1202" r:id="rId110"/>
    <p:sldId id="1203" r:id="rId111"/>
    <p:sldId id="1204" r:id="rId112"/>
    <p:sldId id="1205" r:id="rId113"/>
    <p:sldId id="1206" r:id="rId114"/>
    <p:sldId id="1222" r:id="rId115"/>
    <p:sldId id="1209" r:id="rId116"/>
    <p:sldId id="1210" r:id="rId117"/>
    <p:sldId id="1211" r:id="rId118"/>
    <p:sldId id="1212" r:id="rId119"/>
    <p:sldId id="1213" r:id="rId120"/>
    <p:sldId id="1214" r:id="rId121"/>
    <p:sldId id="1215" r:id="rId122"/>
    <p:sldId id="1216" r:id="rId123"/>
    <p:sldId id="1217" r:id="rId124"/>
    <p:sldId id="1218" r:id="rId125"/>
    <p:sldId id="1219" r:id="rId126"/>
    <p:sldId id="1220" r:id="rId127"/>
    <p:sldId id="1221" r:id="rId128"/>
    <p:sldId id="1207" r:id="rId129"/>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3737"/>
    <a:srgbClr val="FF6600"/>
    <a:srgbClr val="FFFFCC"/>
    <a:srgbClr val="FF0000"/>
    <a:srgbClr val="FF9900"/>
    <a:srgbClr val="99CCFF"/>
    <a:srgbClr val="CC0000"/>
    <a:srgbClr val="0000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433" autoAdjust="0"/>
    <p:restoredTop sz="96581" autoAdjust="0"/>
  </p:normalViewPr>
  <p:slideViewPr>
    <p:cSldViewPr snapToObjects="1">
      <p:cViewPr>
        <p:scale>
          <a:sx n="100" d="100"/>
          <a:sy n="100" d="100"/>
        </p:scale>
        <p:origin x="-72" y="-162"/>
      </p:cViewPr>
      <p:guideLst>
        <p:guide orient="horz" pos="2160"/>
        <p:guide pos="2880"/>
      </p:guideLst>
    </p:cSldViewPr>
  </p:slideViewPr>
  <p:outlineViewPr>
    <p:cViewPr>
      <p:scale>
        <a:sx n="33" d="100"/>
        <a:sy n="33" d="100"/>
      </p:scale>
      <p:origin x="0" y="203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8" d="100"/>
          <a:sy n="58" d="100"/>
        </p:scale>
        <p:origin x="-2556"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502572\Desktop\HADOOP\Big%20Data%20Estimates%20-4-25.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502572\Desktop\HADOOP\Big%20Data%20Estimates%20-4-2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Comedy</c:v>
                </c:pt>
              </c:strCache>
            </c:strRef>
          </c:tx>
          <c:invertIfNegative val="0"/>
          <c:cat>
            <c:strRef>
              <c:f>Sheet1!$A$2:$A$5</c:f>
              <c:strCache>
                <c:ptCount val="4"/>
                <c:pt idx="0">
                  <c:v>John Scott</c:v>
                </c:pt>
                <c:pt idx="1">
                  <c:v>Raj Kumar</c:v>
                </c:pt>
                <c:pt idx="2">
                  <c:v>Berry Appleman</c:v>
                </c:pt>
                <c:pt idx="3">
                  <c:v>Bob Newman</c:v>
                </c:pt>
              </c:strCache>
            </c:strRef>
          </c:cat>
          <c:val>
            <c:numRef>
              <c:f>Sheet1!$B$2:$B$5</c:f>
              <c:numCache>
                <c:formatCode>General</c:formatCode>
                <c:ptCount val="4"/>
                <c:pt idx="0">
                  <c:v>60</c:v>
                </c:pt>
                <c:pt idx="1">
                  <c:v>4.3</c:v>
                </c:pt>
                <c:pt idx="2">
                  <c:v>30</c:v>
                </c:pt>
                <c:pt idx="3">
                  <c:v>4.5</c:v>
                </c:pt>
              </c:numCache>
            </c:numRef>
          </c:val>
        </c:ser>
        <c:ser>
          <c:idx val="1"/>
          <c:order val="1"/>
          <c:tx>
            <c:strRef>
              <c:f>Sheet1!$C$1</c:f>
              <c:strCache>
                <c:ptCount val="1"/>
                <c:pt idx="0">
                  <c:v>Drama</c:v>
                </c:pt>
              </c:strCache>
            </c:strRef>
          </c:tx>
          <c:invertIfNegative val="0"/>
          <c:cat>
            <c:strRef>
              <c:f>Sheet1!$A$2:$A$5</c:f>
              <c:strCache>
                <c:ptCount val="4"/>
                <c:pt idx="0">
                  <c:v>John Scott</c:v>
                </c:pt>
                <c:pt idx="1">
                  <c:v>Raj Kumar</c:v>
                </c:pt>
                <c:pt idx="2">
                  <c:v>Berry Appleman</c:v>
                </c:pt>
                <c:pt idx="3">
                  <c:v>Bob Newman</c:v>
                </c:pt>
              </c:strCache>
            </c:strRef>
          </c:cat>
          <c:val>
            <c:numRef>
              <c:f>Sheet1!$C$2:$C$5</c:f>
              <c:numCache>
                <c:formatCode>General</c:formatCode>
                <c:ptCount val="4"/>
                <c:pt idx="0">
                  <c:v>20</c:v>
                </c:pt>
                <c:pt idx="1">
                  <c:v>2.4</c:v>
                </c:pt>
                <c:pt idx="2">
                  <c:v>80</c:v>
                </c:pt>
                <c:pt idx="3">
                  <c:v>75</c:v>
                </c:pt>
              </c:numCache>
            </c:numRef>
          </c:val>
        </c:ser>
        <c:ser>
          <c:idx val="2"/>
          <c:order val="2"/>
          <c:tx>
            <c:strRef>
              <c:f>Sheet1!$D$1</c:f>
              <c:strCache>
                <c:ptCount val="1"/>
                <c:pt idx="0">
                  <c:v>Adventure</c:v>
                </c:pt>
              </c:strCache>
            </c:strRef>
          </c:tx>
          <c:invertIfNegative val="0"/>
          <c:cat>
            <c:strRef>
              <c:f>Sheet1!$A$2:$A$5</c:f>
              <c:strCache>
                <c:ptCount val="4"/>
                <c:pt idx="0">
                  <c:v>John Scott</c:v>
                </c:pt>
                <c:pt idx="1">
                  <c:v>Raj Kumar</c:v>
                </c:pt>
                <c:pt idx="2">
                  <c:v>Berry Appleman</c:v>
                </c:pt>
                <c:pt idx="3">
                  <c:v>Bob Newman</c:v>
                </c:pt>
              </c:strCache>
            </c:strRef>
          </c:cat>
          <c:val>
            <c:numRef>
              <c:f>Sheet1!$D$2:$D$5</c:f>
              <c:numCache>
                <c:formatCode>General</c:formatCode>
                <c:ptCount val="4"/>
                <c:pt idx="0">
                  <c:v>40</c:v>
                </c:pt>
                <c:pt idx="1">
                  <c:v>2</c:v>
                </c:pt>
                <c:pt idx="2">
                  <c:v>90</c:v>
                </c:pt>
                <c:pt idx="3">
                  <c:v>45</c:v>
                </c:pt>
              </c:numCache>
            </c:numRef>
          </c:val>
        </c:ser>
        <c:dLbls>
          <c:showLegendKey val="0"/>
          <c:showVal val="0"/>
          <c:showCatName val="0"/>
          <c:showSerName val="0"/>
          <c:showPercent val="0"/>
          <c:showBubbleSize val="0"/>
        </c:dLbls>
        <c:gapWidth val="150"/>
        <c:axId val="147779968"/>
        <c:axId val="147781504"/>
      </c:barChart>
      <c:catAx>
        <c:axId val="147779968"/>
        <c:scaling>
          <c:orientation val="minMax"/>
        </c:scaling>
        <c:delete val="0"/>
        <c:axPos val="b"/>
        <c:majorTickMark val="out"/>
        <c:minorTickMark val="none"/>
        <c:tickLblPos val="nextTo"/>
        <c:crossAx val="147781504"/>
        <c:crosses val="autoZero"/>
        <c:auto val="1"/>
        <c:lblAlgn val="ctr"/>
        <c:lblOffset val="100"/>
        <c:noMultiLvlLbl val="0"/>
      </c:catAx>
      <c:valAx>
        <c:axId val="147781504"/>
        <c:scaling>
          <c:orientation val="minMax"/>
        </c:scaling>
        <c:delete val="0"/>
        <c:axPos val="l"/>
        <c:majorGridlines/>
        <c:numFmt formatCode="General" sourceLinked="1"/>
        <c:majorTickMark val="out"/>
        <c:minorTickMark val="none"/>
        <c:tickLblPos val="nextTo"/>
        <c:crossAx val="1477799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lineChart>
        <c:grouping val="standard"/>
        <c:varyColors val="0"/>
        <c:ser>
          <c:idx val="4"/>
          <c:order val="0"/>
          <c:tx>
            <c:strRef>
              <c:f>Sheet1!$A$30</c:f>
              <c:strCache>
                <c:ptCount val="1"/>
                <c:pt idx="0">
                  <c:v>Aggregated Data/Year (TB)</c:v>
                </c:pt>
              </c:strCache>
            </c:strRef>
          </c:tx>
          <c:cat>
            <c:strRef>
              <c:f>Sheet1!$B$7:$G$7</c:f>
              <c:strCache>
                <c:ptCount val="6"/>
                <c:pt idx="0">
                  <c:v>Initial+2015</c:v>
                </c:pt>
                <c:pt idx="1">
                  <c:v>2016</c:v>
                </c:pt>
                <c:pt idx="2">
                  <c:v>2017</c:v>
                </c:pt>
                <c:pt idx="3">
                  <c:v>2018</c:v>
                </c:pt>
                <c:pt idx="4">
                  <c:v>2019</c:v>
                </c:pt>
                <c:pt idx="5">
                  <c:v>2020</c:v>
                </c:pt>
              </c:strCache>
            </c:strRef>
          </c:cat>
          <c:val>
            <c:numRef>
              <c:f>Sheet1!$B$30:$H$30</c:f>
              <c:numCache>
                <c:formatCode>0</c:formatCode>
                <c:ptCount val="7"/>
                <c:pt idx="0">
                  <c:v>1270.5000000000002</c:v>
                </c:pt>
                <c:pt idx="1">
                  <c:v>4295.3006249999999</c:v>
                </c:pt>
                <c:pt idx="2">
                  <c:v>7952.727234375001</c:v>
                </c:pt>
                <c:pt idx="3">
                  <c:v>12288.626109375</c:v>
                </c:pt>
                <c:pt idx="4">
                  <c:v>17348.843531250001</c:v>
                </c:pt>
                <c:pt idx="5">
                  <c:v>23179.225781250003</c:v>
                </c:pt>
              </c:numCache>
            </c:numRef>
          </c:val>
          <c:smooth val="0"/>
        </c:ser>
        <c:dLbls>
          <c:showLegendKey val="0"/>
          <c:showVal val="0"/>
          <c:showCatName val="0"/>
          <c:showSerName val="0"/>
          <c:showPercent val="0"/>
          <c:showBubbleSize val="0"/>
        </c:dLbls>
        <c:marker val="1"/>
        <c:smooth val="0"/>
        <c:axId val="87724416"/>
        <c:axId val="87725952"/>
      </c:lineChart>
      <c:catAx>
        <c:axId val="87724416"/>
        <c:scaling>
          <c:orientation val="minMax"/>
        </c:scaling>
        <c:delete val="0"/>
        <c:axPos val="b"/>
        <c:majorTickMark val="out"/>
        <c:minorTickMark val="none"/>
        <c:tickLblPos val="nextTo"/>
        <c:crossAx val="87725952"/>
        <c:crosses val="autoZero"/>
        <c:auto val="1"/>
        <c:lblAlgn val="ctr"/>
        <c:lblOffset val="100"/>
        <c:noMultiLvlLbl val="0"/>
      </c:catAx>
      <c:valAx>
        <c:axId val="87725952"/>
        <c:scaling>
          <c:orientation val="minMax"/>
        </c:scaling>
        <c:delete val="0"/>
        <c:axPos val="l"/>
        <c:majorGridlines/>
        <c:numFmt formatCode="0" sourceLinked="1"/>
        <c:majorTickMark val="out"/>
        <c:minorTickMark val="none"/>
        <c:tickLblPos val="nextTo"/>
        <c:crossAx val="87724416"/>
        <c:crosses val="autoZero"/>
        <c:crossBetween val="between"/>
      </c:valAx>
    </c:plotArea>
    <c:legend>
      <c:legendPos val="r"/>
      <c:overlay val="0"/>
    </c:legend>
    <c:plotVisOnly val="1"/>
    <c:dispBlanksAs val="gap"/>
    <c:showDLblsOverMax val="0"/>
  </c:chart>
  <c:spPr>
    <a:ln>
      <a:solidFill>
        <a:schemeClr val="tx1"/>
      </a:solidFill>
    </a:ln>
    <a:effectLst>
      <a:outerShdw blurRad="50800" dist="38100" dir="2700000" algn="tl" rotWithShape="0">
        <a:prstClr val="black">
          <a:alpha val="40000"/>
        </a:prstClr>
      </a:outerShdw>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lineChart>
        <c:grouping val="standard"/>
        <c:varyColors val="0"/>
        <c:ser>
          <c:idx val="1"/>
          <c:order val="0"/>
          <c:tx>
            <c:strRef>
              <c:f>Sheet1!$A$32</c:f>
              <c:strCache>
                <c:ptCount val="1"/>
                <c:pt idx="0">
                  <c:v>AWS Hadoop Nodes</c:v>
                </c:pt>
              </c:strCache>
            </c:strRef>
          </c:tx>
          <c:cat>
            <c:strRef>
              <c:f>Sheet1!$B$7:$G$7</c:f>
              <c:strCache>
                <c:ptCount val="6"/>
                <c:pt idx="0">
                  <c:v>Initial+2015</c:v>
                </c:pt>
                <c:pt idx="1">
                  <c:v>2016</c:v>
                </c:pt>
                <c:pt idx="2">
                  <c:v>2017</c:v>
                </c:pt>
                <c:pt idx="3">
                  <c:v>2018</c:v>
                </c:pt>
                <c:pt idx="4">
                  <c:v>2019</c:v>
                </c:pt>
                <c:pt idx="5">
                  <c:v>2020</c:v>
                </c:pt>
              </c:strCache>
            </c:strRef>
          </c:cat>
          <c:val>
            <c:numRef>
              <c:f>Sheet1!$B$32:$G$32</c:f>
              <c:numCache>
                <c:formatCode>General</c:formatCode>
                <c:ptCount val="6"/>
                <c:pt idx="0">
                  <c:v>27</c:v>
                </c:pt>
                <c:pt idx="1">
                  <c:v>90</c:v>
                </c:pt>
                <c:pt idx="2">
                  <c:v>166</c:v>
                </c:pt>
                <c:pt idx="3">
                  <c:v>257</c:v>
                </c:pt>
                <c:pt idx="4">
                  <c:v>362</c:v>
                </c:pt>
                <c:pt idx="5">
                  <c:v>483</c:v>
                </c:pt>
              </c:numCache>
            </c:numRef>
          </c:val>
          <c:smooth val="0"/>
        </c:ser>
        <c:dLbls>
          <c:showLegendKey val="0"/>
          <c:showVal val="0"/>
          <c:showCatName val="0"/>
          <c:showSerName val="0"/>
          <c:showPercent val="0"/>
          <c:showBubbleSize val="0"/>
        </c:dLbls>
        <c:marker val="1"/>
        <c:smooth val="0"/>
        <c:axId val="87738240"/>
        <c:axId val="87739776"/>
      </c:lineChart>
      <c:catAx>
        <c:axId val="87738240"/>
        <c:scaling>
          <c:orientation val="minMax"/>
        </c:scaling>
        <c:delete val="0"/>
        <c:axPos val="b"/>
        <c:majorTickMark val="out"/>
        <c:minorTickMark val="none"/>
        <c:tickLblPos val="nextTo"/>
        <c:crossAx val="87739776"/>
        <c:crosses val="autoZero"/>
        <c:auto val="1"/>
        <c:lblAlgn val="ctr"/>
        <c:lblOffset val="100"/>
        <c:noMultiLvlLbl val="0"/>
      </c:catAx>
      <c:valAx>
        <c:axId val="87739776"/>
        <c:scaling>
          <c:orientation val="minMax"/>
        </c:scaling>
        <c:delete val="0"/>
        <c:axPos val="l"/>
        <c:majorGridlines/>
        <c:numFmt formatCode="General" sourceLinked="1"/>
        <c:majorTickMark val="out"/>
        <c:minorTickMark val="none"/>
        <c:tickLblPos val="nextTo"/>
        <c:crossAx val="87738240"/>
        <c:crosses val="autoZero"/>
        <c:crossBetween val="between"/>
      </c:valAx>
    </c:plotArea>
    <c:legend>
      <c:legendPos val="r"/>
      <c:overlay val="0"/>
    </c:legend>
    <c:plotVisOnly val="1"/>
    <c:dispBlanksAs val="gap"/>
    <c:showDLblsOverMax val="0"/>
  </c:chart>
  <c:spPr>
    <a:ln>
      <a:solidFill>
        <a:schemeClr val="tx1"/>
      </a:solidFill>
    </a:ln>
    <a:effectLst>
      <a:outerShdw blurRad="50800" dist="38100" dir="2700000" algn="tl" rotWithShape="0">
        <a:prstClr val="black">
          <a:alpha val="40000"/>
        </a:prstClr>
      </a:outerShdw>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2B48B-6511-4606-8476-96C8AF96B0ED}"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F7744F1B-5894-4653-B27E-6E96BF7B357C}">
      <dgm:prSet phldrT="[Text]" custT="1"/>
      <dgm:spPr/>
      <dgm:t>
        <a:bodyPr/>
        <a:lstStyle/>
        <a:p>
          <a:r>
            <a:rPr lang="en-US" sz="1600" b="1" dirty="0" smtClean="0">
              <a:solidFill>
                <a:schemeClr val="tx2">
                  <a:lumMod val="60000"/>
                  <a:lumOff val="40000"/>
                </a:schemeClr>
              </a:solidFill>
              <a:ea typeface="ＭＳ Ｐゴシック" pitchFamily="34" charset="-128"/>
            </a:rPr>
            <a:t>VDCS/VDDS: </a:t>
          </a:r>
          <a:r>
            <a:rPr lang="en-US" sz="1600" b="0" dirty="0" smtClean="0">
              <a:solidFill>
                <a:schemeClr val="tx1"/>
              </a:solidFill>
              <a:ea typeface="ＭＳ Ｐゴシック" pitchFamily="34" charset="-128"/>
            </a:rPr>
            <a:t>Product Goals</a:t>
          </a:r>
          <a:endParaRPr lang="en-US" sz="1600" b="0" dirty="0">
            <a:solidFill>
              <a:schemeClr val="tx1"/>
            </a:solidFill>
            <a:ea typeface="ＭＳ Ｐゴシック" pitchFamily="34" charset="-128"/>
          </a:endParaRPr>
        </a:p>
      </dgm:t>
    </dgm:pt>
    <dgm:pt modelId="{3A23EAE9-40AF-4C89-9EBF-E782EEBFBD1A}" type="parTrans" cxnId="{7A939FA8-2D9B-44DC-ADC2-1986924DD761}">
      <dgm:prSet/>
      <dgm:spPr/>
      <dgm:t>
        <a:bodyPr/>
        <a:lstStyle/>
        <a:p>
          <a:endParaRPr lang="en-US" sz="1600"/>
        </a:p>
      </dgm:t>
    </dgm:pt>
    <dgm:pt modelId="{77967E3E-8065-48DF-A70F-D5370F08A523}" type="sibTrans" cxnId="{7A939FA8-2D9B-44DC-ADC2-1986924DD761}">
      <dgm:prSet/>
      <dgm:spPr/>
      <dgm:t>
        <a:bodyPr/>
        <a:lstStyle/>
        <a:p>
          <a:endParaRPr lang="en-US" sz="1600"/>
        </a:p>
      </dgm:t>
    </dgm:pt>
    <dgm:pt modelId="{6AB2767C-BE7F-49AD-BEA9-E807AFE101E1}">
      <dgm:prSet custT="1"/>
      <dgm:spPr/>
      <dgm:t>
        <a:bodyPr/>
        <a:lstStyle/>
        <a:p>
          <a:r>
            <a:rPr lang="en-US" sz="1600" b="1" dirty="0" smtClean="0">
              <a:solidFill>
                <a:schemeClr val="tx2">
                  <a:lumMod val="60000"/>
                  <a:lumOff val="40000"/>
                </a:schemeClr>
              </a:solidFill>
              <a:ea typeface="ＭＳ Ｐゴシック" pitchFamily="34" charset="-128"/>
            </a:rPr>
            <a:t>Viewer Data: </a:t>
          </a:r>
          <a:r>
            <a:rPr lang="en-US" sz="1600" b="0" dirty="0" smtClean="0">
              <a:solidFill>
                <a:schemeClr val="tx1"/>
              </a:solidFill>
              <a:ea typeface="ＭＳ Ｐゴシック" pitchFamily="34" charset="-128"/>
            </a:rPr>
            <a:t>Functional Domain</a:t>
          </a:r>
        </a:p>
      </dgm:t>
    </dgm:pt>
    <dgm:pt modelId="{6E6837FB-B037-408E-8CFE-0D0C3D218AF6}" type="parTrans" cxnId="{CFBEF357-5137-4E84-B83C-9C5C54FBCD87}">
      <dgm:prSet/>
      <dgm:spPr/>
      <dgm:t>
        <a:bodyPr/>
        <a:lstStyle/>
        <a:p>
          <a:endParaRPr lang="en-US" sz="1600"/>
        </a:p>
      </dgm:t>
    </dgm:pt>
    <dgm:pt modelId="{FA9567BD-3601-4C3B-8EE6-EA69A726CDAA}" type="sibTrans" cxnId="{CFBEF357-5137-4E84-B83C-9C5C54FBCD87}">
      <dgm:prSet/>
      <dgm:spPr/>
      <dgm:t>
        <a:bodyPr/>
        <a:lstStyle/>
        <a:p>
          <a:endParaRPr lang="en-US" sz="1600"/>
        </a:p>
      </dgm:t>
    </dgm:pt>
    <dgm:pt modelId="{6E04B75D-3DF3-4BB5-901B-A1471179CBBE}">
      <dgm:prSet custT="1"/>
      <dgm:spPr/>
      <dgm:t>
        <a:bodyPr/>
        <a:lstStyle/>
        <a:p>
          <a:r>
            <a:rPr lang="en-US" sz="1600" b="1" dirty="0" smtClean="0">
              <a:solidFill>
                <a:schemeClr val="accent1"/>
              </a:solidFill>
              <a:ea typeface="ＭＳ Ｐゴシック" pitchFamily="34" charset="-128"/>
            </a:rPr>
            <a:t>Architecture: </a:t>
          </a:r>
          <a:r>
            <a:rPr lang="en-US" sz="1600" b="0" dirty="0" smtClean="0">
              <a:solidFill>
                <a:schemeClr val="tx1"/>
              </a:solidFill>
              <a:ea typeface="ＭＳ Ｐゴシック" pitchFamily="34" charset="-128"/>
            </a:rPr>
            <a:t>Collection &amp; Distribution</a:t>
          </a:r>
        </a:p>
      </dgm:t>
    </dgm:pt>
    <dgm:pt modelId="{920D33E4-797E-4C99-8637-44AC39DEF515}" type="parTrans" cxnId="{7F44C369-73E0-4971-A638-7F2CB04EC361}">
      <dgm:prSet/>
      <dgm:spPr/>
      <dgm:t>
        <a:bodyPr/>
        <a:lstStyle/>
        <a:p>
          <a:endParaRPr lang="en-US" sz="1600"/>
        </a:p>
      </dgm:t>
    </dgm:pt>
    <dgm:pt modelId="{87E9D1A5-BE74-4785-A7D9-9711E4BC0796}" type="sibTrans" cxnId="{7F44C369-73E0-4971-A638-7F2CB04EC361}">
      <dgm:prSet/>
      <dgm:spPr/>
      <dgm:t>
        <a:bodyPr/>
        <a:lstStyle/>
        <a:p>
          <a:endParaRPr lang="en-US" sz="1600"/>
        </a:p>
      </dgm:t>
    </dgm:pt>
    <dgm:pt modelId="{0A14D41B-E154-4174-8572-B5CC9B45CDE7}" type="pres">
      <dgm:prSet presAssocID="{97F2B48B-6511-4606-8476-96C8AF96B0ED}" presName="linear" presStyleCnt="0">
        <dgm:presLayoutVars>
          <dgm:dir/>
          <dgm:animLvl val="lvl"/>
          <dgm:resizeHandles val="exact"/>
        </dgm:presLayoutVars>
      </dgm:prSet>
      <dgm:spPr/>
      <dgm:t>
        <a:bodyPr/>
        <a:lstStyle/>
        <a:p>
          <a:endParaRPr lang="en-US"/>
        </a:p>
      </dgm:t>
    </dgm:pt>
    <dgm:pt modelId="{D49B7660-40DB-45F2-A08F-AF3A150DFB56}" type="pres">
      <dgm:prSet presAssocID="{F7744F1B-5894-4653-B27E-6E96BF7B357C}" presName="parentLin" presStyleCnt="0"/>
      <dgm:spPr/>
      <dgm:t>
        <a:bodyPr/>
        <a:lstStyle/>
        <a:p>
          <a:endParaRPr lang="en-US"/>
        </a:p>
      </dgm:t>
    </dgm:pt>
    <dgm:pt modelId="{F617EE17-C802-4845-81A8-F72478F79D99}" type="pres">
      <dgm:prSet presAssocID="{F7744F1B-5894-4653-B27E-6E96BF7B357C}" presName="parentLeftMargin" presStyleLbl="node1" presStyleIdx="0" presStyleCnt="3"/>
      <dgm:spPr/>
      <dgm:t>
        <a:bodyPr/>
        <a:lstStyle/>
        <a:p>
          <a:endParaRPr lang="en-US"/>
        </a:p>
      </dgm:t>
    </dgm:pt>
    <dgm:pt modelId="{B2BAA7CB-89BE-4658-BA82-9B58E34F2CD3}" type="pres">
      <dgm:prSet presAssocID="{F7744F1B-5894-4653-B27E-6E96BF7B357C}" presName="parentText" presStyleLbl="node1" presStyleIdx="0" presStyleCnt="3">
        <dgm:presLayoutVars>
          <dgm:chMax val="0"/>
          <dgm:bulletEnabled val="1"/>
        </dgm:presLayoutVars>
      </dgm:prSet>
      <dgm:spPr/>
      <dgm:t>
        <a:bodyPr/>
        <a:lstStyle/>
        <a:p>
          <a:endParaRPr lang="en-US"/>
        </a:p>
      </dgm:t>
    </dgm:pt>
    <dgm:pt modelId="{B0B93F4A-8B29-4CEB-BF52-BA943F50F36A}" type="pres">
      <dgm:prSet presAssocID="{F7744F1B-5894-4653-B27E-6E96BF7B357C}" presName="negativeSpace" presStyleCnt="0"/>
      <dgm:spPr/>
      <dgm:t>
        <a:bodyPr/>
        <a:lstStyle/>
        <a:p>
          <a:endParaRPr lang="en-US"/>
        </a:p>
      </dgm:t>
    </dgm:pt>
    <dgm:pt modelId="{9E5EDAFD-17AB-425A-8BB6-50EA731CC043}" type="pres">
      <dgm:prSet presAssocID="{F7744F1B-5894-4653-B27E-6E96BF7B357C}" presName="childText" presStyleLbl="conFgAcc1" presStyleIdx="0" presStyleCnt="3">
        <dgm:presLayoutVars>
          <dgm:bulletEnabled val="1"/>
        </dgm:presLayoutVars>
      </dgm:prSet>
      <dgm:spPr/>
      <dgm:t>
        <a:bodyPr/>
        <a:lstStyle/>
        <a:p>
          <a:endParaRPr lang="en-US"/>
        </a:p>
      </dgm:t>
    </dgm:pt>
    <dgm:pt modelId="{C875BF45-76D5-4DEE-B76C-36F738791B3B}" type="pres">
      <dgm:prSet presAssocID="{77967E3E-8065-48DF-A70F-D5370F08A523}" presName="spaceBetweenRectangles" presStyleCnt="0"/>
      <dgm:spPr/>
      <dgm:t>
        <a:bodyPr/>
        <a:lstStyle/>
        <a:p>
          <a:endParaRPr lang="en-US"/>
        </a:p>
      </dgm:t>
    </dgm:pt>
    <dgm:pt modelId="{5AE66DAE-E619-405B-B300-54336D31C004}" type="pres">
      <dgm:prSet presAssocID="{6AB2767C-BE7F-49AD-BEA9-E807AFE101E1}" presName="parentLin" presStyleCnt="0"/>
      <dgm:spPr/>
      <dgm:t>
        <a:bodyPr/>
        <a:lstStyle/>
        <a:p>
          <a:endParaRPr lang="en-US"/>
        </a:p>
      </dgm:t>
    </dgm:pt>
    <dgm:pt modelId="{B7FBBE39-3B22-4630-A788-4DF516828993}" type="pres">
      <dgm:prSet presAssocID="{6AB2767C-BE7F-49AD-BEA9-E807AFE101E1}" presName="parentLeftMargin" presStyleLbl="node1" presStyleIdx="0" presStyleCnt="3"/>
      <dgm:spPr/>
      <dgm:t>
        <a:bodyPr/>
        <a:lstStyle/>
        <a:p>
          <a:endParaRPr lang="en-US"/>
        </a:p>
      </dgm:t>
    </dgm:pt>
    <dgm:pt modelId="{0A072827-20F7-45B0-B493-7EF59CB33B6D}" type="pres">
      <dgm:prSet presAssocID="{6AB2767C-BE7F-49AD-BEA9-E807AFE101E1}" presName="parentText" presStyleLbl="node1" presStyleIdx="1" presStyleCnt="3">
        <dgm:presLayoutVars>
          <dgm:chMax val="0"/>
          <dgm:bulletEnabled val="1"/>
        </dgm:presLayoutVars>
      </dgm:prSet>
      <dgm:spPr/>
      <dgm:t>
        <a:bodyPr/>
        <a:lstStyle/>
        <a:p>
          <a:endParaRPr lang="en-US"/>
        </a:p>
      </dgm:t>
    </dgm:pt>
    <dgm:pt modelId="{AF430C33-D43D-44E7-9BF0-5C776B9512E3}" type="pres">
      <dgm:prSet presAssocID="{6AB2767C-BE7F-49AD-BEA9-E807AFE101E1}" presName="negativeSpace" presStyleCnt="0"/>
      <dgm:spPr/>
      <dgm:t>
        <a:bodyPr/>
        <a:lstStyle/>
        <a:p>
          <a:endParaRPr lang="en-US"/>
        </a:p>
      </dgm:t>
    </dgm:pt>
    <dgm:pt modelId="{56A0FEC7-0532-4C48-888E-5E1D6E57DAA6}" type="pres">
      <dgm:prSet presAssocID="{6AB2767C-BE7F-49AD-BEA9-E807AFE101E1}" presName="childText" presStyleLbl="conFgAcc1" presStyleIdx="1" presStyleCnt="3">
        <dgm:presLayoutVars>
          <dgm:bulletEnabled val="1"/>
        </dgm:presLayoutVars>
      </dgm:prSet>
      <dgm:spPr/>
      <dgm:t>
        <a:bodyPr/>
        <a:lstStyle/>
        <a:p>
          <a:endParaRPr lang="en-US"/>
        </a:p>
      </dgm:t>
    </dgm:pt>
    <dgm:pt modelId="{2E2561F7-8082-4998-A7E9-8B2441EB4A5C}" type="pres">
      <dgm:prSet presAssocID="{FA9567BD-3601-4C3B-8EE6-EA69A726CDAA}" presName="spaceBetweenRectangles" presStyleCnt="0"/>
      <dgm:spPr/>
      <dgm:t>
        <a:bodyPr/>
        <a:lstStyle/>
        <a:p>
          <a:endParaRPr lang="en-US"/>
        </a:p>
      </dgm:t>
    </dgm:pt>
    <dgm:pt modelId="{B089A663-279A-4E97-9799-638DDC0B93E6}" type="pres">
      <dgm:prSet presAssocID="{6E04B75D-3DF3-4BB5-901B-A1471179CBBE}" presName="parentLin" presStyleCnt="0"/>
      <dgm:spPr/>
      <dgm:t>
        <a:bodyPr/>
        <a:lstStyle/>
        <a:p>
          <a:endParaRPr lang="en-US"/>
        </a:p>
      </dgm:t>
    </dgm:pt>
    <dgm:pt modelId="{AD3CB4A6-A2E9-44A2-A9B9-E7354A672703}" type="pres">
      <dgm:prSet presAssocID="{6E04B75D-3DF3-4BB5-901B-A1471179CBBE}" presName="parentLeftMargin" presStyleLbl="node1" presStyleIdx="1" presStyleCnt="3"/>
      <dgm:spPr/>
      <dgm:t>
        <a:bodyPr/>
        <a:lstStyle/>
        <a:p>
          <a:endParaRPr lang="en-US"/>
        </a:p>
      </dgm:t>
    </dgm:pt>
    <dgm:pt modelId="{BF8034A8-680F-4FC9-8168-DFA372D73624}" type="pres">
      <dgm:prSet presAssocID="{6E04B75D-3DF3-4BB5-901B-A1471179CBBE}" presName="parentText" presStyleLbl="node1" presStyleIdx="2" presStyleCnt="3">
        <dgm:presLayoutVars>
          <dgm:chMax val="0"/>
          <dgm:bulletEnabled val="1"/>
        </dgm:presLayoutVars>
      </dgm:prSet>
      <dgm:spPr/>
      <dgm:t>
        <a:bodyPr/>
        <a:lstStyle/>
        <a:p>
          <a:endParaRPr lang="en-US"/>
        </a:p>
      </dgm:t>
    </dgm:pt>
    <dgm:pt modelId="{8F76F8F7-FE77-4DB9-AD6D-0E72136A63A7}" type="pres">
      <dgm:prSet presAssocID="{6E04B75D-3DF3-4BB5-901B-A1471179CBBE}" presName="negativeSpace" presStyleCnt="0"/>
      <dgm:spPr/>
      <dgm:t>
        <a:bodyPr/>
        <a:lstStyle/>
        <a:p>
          <a:endParaRPr lang="en-US"/>
        </a:p>
      </dgm:t>
    </dgm:pt>
    <dgm:pt modelId="{9EB0EB7C-EE05-4533-B849-4E502600C127}" type="pres">
      <dgm:prSet presAssocID="{6E04B75D-3DF3-4BB5-901B-A1471179CBBE}" presName="childText" presStyleLbl="conFgAcc1" presStyleIdx="2" presStyleCnt="3">
        <dgm:presLayoutVars>
          <dgm:bulletEnabled val="1"/>
        </dgm:presLayoutVars>
      </dgm:prSet>
      <dgm:spPr/>
      <dgm:t>
        <a:bodyPr/>
        <a:lstStyle/>
        <a:p>
          <a:endParaRPr lang="en-US"/>
        </a:p>
      </dgm:t>
    </dgm:pt>
  </dgm:ptLst>
  <dgm:cxnLst>
    <dgm:cxn modelId="{7593606A-A315-4117-806E-C98BC7B3D283}" type="presOf" srcId="{F7744F1B-5894-4653-B27E-6E96BF7B357C}" destId="{F617EE17-C802-4845-81A8-F72478F79D99}" srcOrd="0" destOrd="0" presId="urn:microsoft.com/office/officeart/2005/8/layout/list1"/>
    <dgm:cxn modelId="{918C2602-8242-410A-B2C1-8D15C31BD31F}" type="presOf" srcId="{6AB2767C-BE7F-49AD-BEA9-E807AFE101E1}" destId="{0A072827-20F7-45B0-B493-7EF59CB33B6D}" srcOrd="1" destOrd="0" presId="urn:microsoft.com/office/officeart/2005/8/layout/list1"/>
    <dgm:cxn modelId="{893992E1-0EC8-4230-A078-2A3BED6DD535}" type="presOf" srcId="{6AB2767C-BE7F-49AD-BEA9-E807AFE101E1}" destId="{B7FBBE39-3B22-4630-A788-4DF516828993}" srcOrd="0" destOrd="0" presId="urn:microsoft.com/office/officeart/2005/8/layout/list1"/>
    <dgm:cxn modelId="{CFBEF357-5137-4E84-B83C-9C5C54FBCD87}" srcId="{97F2B48B-6511-4606-8476-96C8AF96B0ED}" destId="{6AB2767C-BE7F-49AD-BEA9-E807AFE101E1}" srcOrd="1" destOrd="0" parTransId="{6E6837FB-B037-408E-8CFE-0D0C3D218AF6}" sibTransId="{FA9567BD-3601-4C3B-8EE6-EA69A726CDAA}"/>
    <dgm:cxn modelId="{D8FE2AF4-17FD-4FE5-B18E-1482DF9CB24A}" type="presOf" srcId="{6E04B75D-3DF3-4BB5-901B-A1471179CBBE}" destId="{AD3CB4A6-A2E9-44A2-A9B9-E7354A672703}" srcOrd="0" destOrd="0" presId="urn:microsoft.com/office/officeart/2005/8/layout/list1"/>
    <dgm:cxn modelId="{5F3CC0AF-4C8C-436B-9882-E2E06E25C7CC}" type="presOf" srcId="{F7744F1B-5894-4653-B27E-6E96BF7B357C}" destId="{B2BAA7CB-89BE-4658-BA82-9B58E34F2CD3}" srcOrd="1" destOrd="0" presId="urn:microsoft.com/office/officeart/2005/8/layout/list1"/>
    <dgm:cxn modelId="{7A939FA8-2D9B-44DC-ADC2-1986924DD761}" srcId="{97F2B48B-6511-4606-8476-96C8AF96B0ED}" destId="{F7744F1B-5894-4653-B27E-6E96BF7B357C}" srcOrd="0" destOrd="0" parTransId="{3A23EAE9-40AF-4C89-9EBF-E782EEBFBD1A}" sibTransId="{77967E3E-8065-48DF-A70F-D5370F08A523}"/>
    <dgm:cxn modelId="{436C382F-B5F0-4521-9610-E8D686D96A15}" type="presOf" srcId="{6E04B75D-3DF3-4BB5-901B-A1471179CBBE}" destId="{BF8034A8-680F-4FC9-8168-DFA372D73624}" srcOrd="1" destOrd="0" presId="urn:microsoft.com/office/officeart/2005/8/layout/list1"/>
    <dgm:cxn modelId="{3FC082A6-DBDC-403B-B66D-D9CD6E18BA90}" type="presOf" srcId="{97F2B48B-6511-4606-8476-96C8AF96B0ED}" destId="{0A14D41B-E154-4174-8572-B5CC9B45CDE7}" srcOrd="0" destOrd="0" presId="urn:microsoft.com/office/officeart/2005/8/layout/list1"/>
    <dgm:cxn modelId="{7F44C369-73E0-4971-A638-7F2CB04EC361}" srcId="{97F2B48B-6511-4606-8476-96C8AF96B0ED}" destId="{6E04B75D-3DF3-4BB5-901B-A1471179CBBE}" srcOrd="2" destOrd="0" parTransId="{920D33E4-797E-4C99-8637-44AC39DEF515}" sibTransId="{87E9D1A5-BE74-4785-A7D9-9711E4BC0796}"/>
    <dgm:cxn modelId="{0C1ABFB5-2D53-4756-9FC0-C8169CD52640}" type="presParOf" srcId="{0A14D41B-E154-4174-8572-B5CC9B45CDE7}" destId="{D49B7660-40DB-45F2-A08F-AF3A150DFB56}" srcOrd="0" destOrd="0" presId="urn:microsoft.com/office/officeart/2005/8/layout/list1"/>
    <dgm:cxn modelId="{849CD672-B511-4627-8BBA-6B730A4E47E3}" type="presParOf" srcId="{D49B7660-40DB-45F2-A08F-AF3A150DFB56}" destId="{F617EE17-C802-4845-81A8-F72478F79D99}" srcOrd="0" destOrd="0" presId="urn:microsoft.com/office/officeart/2005/8/layout/list1"/>
    <dgm:cxn modelId="{F8BE0660-8BE5-4A86-98D0-D612EDFAD7A6}" type="presParOf" srcId="{D49B7660-40DB-45F2-A08F-AF3A150DFB56}" destId="{B2BAA7CB-89BE-4658-BA82-9B58E34F2CD3}" srcOrd="1" destOrd="0" presId="urn:microsoft.com/office/officeart/2005/8/layout/list1"/>
    <dgm:cxn modelId="{1842351D-0C78-4CB3-B898-8E1E67206A94}" type="presParOf" srcId="{0A14D41B-E154-4174-8572-B5CC9B45CDE7}" destId="{B0B93F4A-8B29-4CEB-BF52-BA943F50F36A}" srcOrd="1" destOrd="0" presId="urn:microsoft.com/office/officeart/2005/8/layout/list1"/>
    <dgm:cxn modelId="{D0BE1117-43E0-4242-8A0A-0063625C3C4D}" type="presParOf" srcId="{0A14D41B-E154-4174-8572-B5CC9B45CDE7}" destId="{9E5EDAFD-17AB-425A-8BB6-50EA731CC043}" srcOrd="2" destOrd="0" presId="urn:microsoft.com/office/officeart/2005/8/layout/list1"/>
    <dgm:cxn modelId="{E7C91BDF-1F1D-4B61-ADD8-78ABD7DA3AFC}" type="presParOf" srcId="{0A14D41B-E154-4174-8572-B5CC9B45CDE7}" destId="{C875BF45-76D5-4DEE-B76C-36F738791B3B}" srcOrd="3" destOrd="0" presId="urn:microsoft.com/office/officeart/2005/8/layout/list1"/>
    <dgm:cxn modelId="{315BBFBF-BA8B-4A4A-940C-F20B5E0C6AA7}" type="presParOf" srcId="{0A14D41B-E154-4174-8572-B5CC9B45CDE7}" destId="{5AE66DAE-E619-405B-B300-54336D31C004}" srcOrd="4" destOrd="0" presId="urn:microsoft.com/office/officeart/2005/8/layout/list1"/>
    <dgm:cxn modelId="{22A26595-5857-40DB-8BBE-B12C33D7CB1B}" type="presParOf" srcId="{5AE66DAE-E619-405B-B300-54336D31C004}" destId="{B7FBBE39-3B22-4630-A788-4DF516828993}" srcOrd="0" destOrd="0" presId="urn:microsoft.com/office/officeart/2005/8/layout/list1"/>
    <dgm:cxn modelId="{4537786B-3EE0-4529-AFAC-79D68F48A8DA}" type="presParOf" srcId="{5AE66DAE-E619-405B-B300-54336D31C004}" destId="{0A072827-20F7-45B0-B493-7EF59CB33B6D}" srcOrd="1" destOrd="0" presId="urn:microsoft.com/office/officeart/2005/8/layout/list1"/>
    <dgm:cxn modelId="{76B63D32-7453-40CE-986E-B0704069600F}" type="presParOf" srcId="{0A14D41B-E154-4174-8572-B5CC9B45CDE7}" destId="{AF430C33-D43D-44E7-9BF0-5C776B9512E3}" srcOrd="5" destOrd="0" presId="urn:microsoft.com/office/officeart/2005/8/layout/list1"/>
    <dgm:cxn modelId="{7B9B8DFB-0F12-4D6E-9358-E50E54C2DBEB}" type="presParOf" srcId="{0A14D41B-E154-4174-8572-B5CC9B45CDE7}" destId="{56A0FEC7-0532-4C48-888E-5E1D6E57DAA6}" srcOrd="6" destOrd="0" presId="urn:microsoft.com/office/officeart/2005/8/layout/list1"/>
    <dgm:cxn modelId="{56A81849-EDC6-409B-BDFC-DA24F75930F2}" type="presParOf" srcId="{0A14D41B-E154-4174-8572-B5CC9B45CDE7}" destId="{2E2561F7-8082-4998-A7E9-8B2441EB4A5C}" srcOrd="7" destOrd="0" presId="urn:microsoft.com/office/officeart/2005/8/layout/list1"/>
    <dgm:cxn modelId="{E1B9BC45-246E-4A27-B66A-7DA7AC1ED16B}" type="presParOf" srcId="{0A14D41B-E154-4174-8572-B5CC9B45CDE7}" destId="{B089A663-279A-4E97-9799-638DDC0B93E6}" srcOrd="8" destOrd="0" presId="urn:microsoft.com/office/officeart/2005/8/layout/list1"/>
    <dgm:cxn modelId="{741240CF-01A9-4AE9-B4AE-E0F84C3215FE}" type="presParOf" srcId="{B089A663-279A-4E97-9799-638DDC0B93E6}" destId="{AD3CB4A6-A2E9-44A2-A9B9-E7354A672703}" srcOrd="0" destOrd="0" presId="urn:microsoft.com/office/officeart/2005/8/layout/list1"/>
    <dgm:cxn modelId="{4E313BBA-6F12-4ADA-B051-1FFFE0F0BF0B}" type="presParOf" srcId="{B089A663-279A-4E97-9799-638DDC0B93E6}" destId="{BF8034A8-680F-4FC9-8168-DFA372D73624}" srcOrd="1" destOrd="0" presId="urn:microsoft.com/office/officeart/2005/8/layout/list1"/>
    <dgm:cxn modelId="{7C299CBE-C908-4D7F-AC1A-3295E8ABA754}" type="presParOf" srcId="{0A14D41B-E154-4174-8572-B5CC9B45CDE7}" destId="{8F76F8F7-FE77-4DB9-AD6D-0E72136A63A7}" srcOrd="9" destOrd="0" presId="urn:microsoft.com/office/officeart/2005/8/layout/list1"/>
    <dgm:cxn modelId="{BAE89B0D-1163-48C3-A4B7-F07343F0BD78}" type="presParOf" srcId="{0A14D41B-E154-4174-8572-B5CC9B45CDE7}" destId="{9EB0EB7C-EE05-4533-B849-4E502600C12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48432-6C8C-41B6-AA5F-8F2D3CB8944E}"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376A9D6C-1621-4E4B-812E-199CC4309C11}">
      <dgm:prSet phldrT="[Text]" custT="1"/>
      <dgm:spPr>
        <a:solidFill>
          <a:schemeClr val="tx2">
            <a:lumMod val="20000"/>
            <a:lumOff val="80000"/>
          </a:schemeClr>
        </a:solidFill>
      </dgm:spPr>
      <dgm:t>
        <a:bodyPr/>
        <a:lstStyle/>
        <a:p>
          <a:r>
            <a:rPr lang="en-US" sz="2000" dirty="0" smtClean="0"/>
            <a:t>Introduction</a:t>
          </a:r>
          <a:endParaRPr lang="en-US" sz="2000" dirty="0"/>
        </a:p>
      </dgm:t>
    </dgm:pt>
    <dgm:pt modelId="{781B90CA-BF58-4489-A9DE-DC1809BD58DF}" type="parTrans" cxnId="{C7BBC7EC-2D95-423F-8E18-9A8149DD1AB4}">
      <dgm:prSet/>
      <dgm:spPr/>
      <dgm:t>
        <a:bodyPr/>
        <a:lstStyle/>
        <a:p>
          <a:endParaRPr lang="en-US" sz="1100"/>
        </a:p>
      </dgm:t>
    </dgm:pt>
    <dgm:pt modelId="{A3523A23-9C06-43D4-9BFE-B706E2792697}" type="sibTrans" cxnId="{C7BBC7EC-2D95-423F-8E18-9A8149DD1AB4}">
      <dgm:prSet/>
      <dgm:spPr/>
      <dgm:t>
        <a:bodyPr/>
        <a:lstStyle/>
        <a:p>
          <a:endParaRPr lang="en-US" sz="1100"/>
        </a:p>
      </dgm:t>
    </dgm:pt>
    <dgm:pt modelId="{4A6F608F-5C67-4810-B6BB-29AE3F6C70AB}">
      <dgm:prSet custT="1"/>
      <dgm:spPr>
        <a:solidFill>
          <a:schemeClr val="accent1">
            <a:lumMod val="40000"/>
            <a:lumOff val="60000"/>
          </a:schemeClr>
        </a:solidFill>
      </dgm:spPr>
      <dgm:t>
        <a:bodyPr/>
        <a:lstStyle/>
        <a:p>
          <a:r>
            <a:rPr lang="en-US" sz="2000" dirty="0" smtClean="0"/>
            <a:t>System Architecture and Network Connectivity Diagrams</a:t>
          </a:r>
        </a:p>
      </dgm:t>
    </dgm:pt>
    <dgm:pt modelId="{0B46B40A-7756-413D-8414-5C01A8A44452}" type="parTrans" cxnId="{E136F3C6-2889-480A-9F5D-C7DFFB0DEE91}">
      <dgm:prSet/>
      <dgm:spPr/>
      <dgm:t>
        <a:bodyPr/>
        <a:lstStyle/>
        <a:p>
          <a:endParaRPr lang="en-US"/>
        </a:p>
      </dgm:t>
    </dgm:pt>
    <dgm:pt modelId="{A6CEAB9B-F786-4AA7-990B-90B53991D163}" type="sibTrans" cxnId="{E136F3C6-2889-480A-9F5D-C7DFFB0DEE91}">
      <dgm:prSet/>
      <dgm:spPr/>
      <dgm:t>
        <a:bodyPr/>
        <a:lstStyle/>
        <a:p>
          <a:endParaRPr lang="en-US"/>
        </a:p>
      </dgm:t>
    </dgm:pt>
    <dgm:pt modelId="{1FE8D008-C093-4701-BC17-B6555D2A8CA8}">
      <dgm:prSet custT="1"/>
      <dgm:spPr>
        <a:solidFill>
          <a:schemeClr val="accent1">
            <a:lumMod val="40000"/>
            <a:lumOff val="60000"/>
          </a:schemeClr>
        </a:solidFill>
      </dgm:spPr>
      <dgm:t>
        <a:bodyPr/>
        <a:lstStyle/>
        <a:p>
          <a:r>
            <a:rPr lang="en-US" sz="2000" dirty="0" smtClean="0"/>
            <a:t>Architecture for Hadoop deployment in AWS</a:t>
          </a:r>
        </a:p>
      </dgm:t>
    </dgm:pt>
    <dgm:pt modelId="{A8EB7AF2-9FEA-4DCB-8D7F-E3A8C2C70685}" type="parTrans" cxnId="{AA5FE8A7-72F2-4ECC-B014-35898F5320D1}">
      <dgm:prSet/>
      <dgm:spPr/>
      <dgm:t>
        <a:bodyPr/>
        <a:lstStyle/>
        <a:p>
          <a:endParaRPr lang="en-US"/>
        </a:p>
      </dgm:t>
    </dgm:pt>
    <dgm:pt modelId="{BE9ED614-667E-4068-B9F2-BB9992560991}" type="sibTrans" cxnId="{AA5FE8A7-72F2-4ECC-B014-35898F5320D1}">
      <dgm:prSet/>
      <dgm:spPr/>
      <dgm:t>
        <a:bodyPr/>
        <a:lstStyle/>
        <a:p>
          <a:endParaRPr lang="en-US"/>
        </a:p>
      </dgm:t>
    </dgm:pt>
    <dgm:pt modelId="{AB2BDE1C-BCC9-4DB8-B47E-8E174EA41C74}">
      <dgm:prSet custT="1"/>
      <dgm:spPr/>
      <dgm:t>
        <a:bodyPr/>
        <a:lstStyle/>
        <a:p>
          <a:r>
            <a:rPr lang="en-US" sz="2000" dirty="0" smtClean="0"/>
            <a:t>Preliminary Data Growth Estimates</a:t>
          </a:r>
          <a:endParaRPr lang="en-US" sz="2000" dirty="0"/>
        </a:p>
      </dgm:t>
    </dgm:pt>
    <dgm:pt modelId="{1A381CD5-DB32-4834-A6E2-E2DA3FCA3891}" type="parTrans" cxnId="{677AB33E-7B11-44C3-A36D-8C358FEC84FD}">
      <dgm:prSet/>
      <dgm:spPr/>
      <dgm:t>
        <a:bodyPr/>
        <a:lstStyle/>
        <a:p>
          <a:endParaRPr lang="en-US"/>
        </a:p>
      </dgm:t>
    </dgm:pt>
    <dgm:pt modelId="{F274FD5A-2926-4DFF-AD7F-1A9C707ADDE2}" type="sibTrans" cxnId="{677AB33E-7B11-44C3-A36D-8C358FEC84FD}">
      <dgm:prSet/>
      <dgm:spPr/>
      <dgm:t>
        <a:bodyPr/>
        <a:lstStyle/>
        <a:p>
          <a:endParaRPr lang="en-US"/>
        </a:p>
      </dgm:t>
    </dgm:pt>
    <dgm:pt modelId="{3B25BF8B-D3C9-4530-9C24-CE090210445F}" type="pres">
      <dgm:prSet presAssocID="{A1448432-6C8C-41B6-AA5F-8F2D3CB8944E}" presName="Name0" presStyleCnt="0">
        <dgm:presLayoutVars>
          <dgm:chMax val="7"/>
          <dgm:chPref val="7"/>
          <dgm:dir/>
        </dgm:presLayoutVars>
      </dgm:prSet>
      <dgm:spPr/>
      <dgm:t>
        <a:bodyPr/>
        <a:lstStyle/>
        <a:p>
          <a:endParaRPr lang="en-US"/>
        </a:p>
      </dgm:t>
    </dgm:pt>
    <dgm:pt modelId="{73799E08-F036-4C9E-B76F-A05788346F30}" type="pres">
      <dgm:prSet presAssocID="{A1448432-6C8C-41B6-AA5F-8F2D3CB8944E}" presName="Name1" presStyleCnt="0"/>
      <dgm:spPr/>
    </dgm:pt>
    <dgm:pt modelId="{3FE95211-8D16-460C-A73C-5F9254A51DA0}" type="pres">
      <dgm:prSet presAssocID="{A1448432-6C8C-41B6-AA5F-8F2D3CB8944E}" presName="cycle" presStyleCnt="0"/>
      <dgm:spPr/>
    </dgm:pt>
    <dgm:pt modelId="{58A8B00E-189E-4811-8898-90BCF2F73D85}" type="pres">
      <dgm:prSet presAssocID="{A1448432-6C8C-41B6-AA5F-8F2D3CB8944E}" presName="srcNode" presStyleLbl="node1" presStyleIdx="0" presStyleCnt="4"/>
      <dgm:spPr/>
    </dgm:pt>
    <dgm:pt modelId="{53C2EF1D-837B-4D90-97FF-75D092D46EBA}" type="pres">
      <dgm:prSet presAssocID="{A1448432-6C8C-41B6-AA5F-8F2D3CB8944E}" presName="conn" presStyleLbl="parChTrans1D2" presStyleIdx="0" presStyleCnt="1"/>
      <dgm:spPr/>
      <dgm:t>
        <a:bodyPr/>
        <a:lstStyle/>
        <a:p>
          <a:endParaRPr lang="en-US"/>
        </a:p>
      </dgm:t>
    </dgm:pt>
    <dgm:pt modelId="{7F924694-C70A-4AF3-B1F2-1B34187CA8AC}" type="pres">
      <dgm:prSet presAssocID="{A1448432-6C8C-41B6-AA5F-8F2D3CB8944E}" presName="extraNode" presStyleLbl="node1" presStyleIdx="0" presStyleCnt="4"/>
      <dgm:spPr/>
    </dgm:pt>
    <dgm:pt modelId="{7F0CD019-EB3D-4C9C-88D6-73D75616EFDD}" type="pres">
      <dgm:prSet presAssocID="{A1448432-6C8C-41B6-AA5F-8F2D3CB8944E}" presName="dstNode" presStyleLbl="node1" presStyleIdx="0" presStyleCnt="4"/>
      <dgm:spPr/>
    </dgm:pt>
    <dgm:pt modelId="{23BCB80F-63CA-4D0C-A3E8-DDE490E41F99}" type="pres">
      <dgm:prSet presAssocID="{376A9D6C-1621-4E4B-812E-199CC4309C11}" presName="text_1" presStyleLbl="node1" presStyleIdx="0" presStyleCnt="4" custLinFactNeighborX="-436" custLinFactNeighborY="2028">
        <dgm:presLayoutVars>
          <dgm:bulletEnabled val="1"/>
        </dgm:presLayoutVars>
      </dgm:prSet>
      <dgm:spPr/>
      <dgm:t>
        <a:bodyPr/>
        <a:lstStyle/>
        <a:p>
          <a:endParaRPr lang="en-US"/>
        </a:p>
      </dgm:t>
    </dgm:pt>
    <dgm:pt modelId="{622B7956-E983-4B53-AD2F-EE6B0030F02C}" type="pres">
      <dgm:prSet presAssocID="{376A9D6C-1621-4E4B-812E-199CC4309C11}" presName="accent_1" presStyleCnt="0"/>
      <dgm:spPr/>
    </dgm:pt>
    <dgm:pt modelId="{1D15BA82-895A-434F-93CC-AC85518BF587}" type="pres">
      <dgm:prSet presAssocID="{376A9D6C-1621-4E4B-812E-199CC4309C11}" presName="accentRepeatNode" presStyleLbl="solidFgAcc1" presStyleIdx="0" presStyleCnt="4"/>
      <dgm:spPr/>
    </dgm:pt>
    <dgm:pt modelId="{E73EDCB2-8BD0-4744-B93E-B6F6EF9A2C6B}" type="pres">
      <dgm:prSet presAssocID="{4A6F608F-5C67-4810-B6BB-29AE3F6C70AB}" presName="text_2" presStyleLbl="node1" presStyleIdx="1" presStyleCnt="4">
        <dgm:presLayoutVars>
          <dgm:bulletEnabled val="1"/>
        </dgm:presLayoutVars>
      </dgm:prSet>
      <dgm:spPr/>
      <dgm:t>
        <a:bodyPr/>
        <a:lstStyle/>
        <a:p>
          <a:endParaRPr lang="en-US"/>
        </a:p>
      </dgm:t>
    </dgm:pt>
    <dgm:pt modelId="{E89E1AE7-25B9-4A72-BD9D-C09743280352}" type="pres">
      <dgm:prSet presAssocID="{4A6F608F-5C67-4810-B6BB-29AE3F6C70AB}" presName="accent_2" presStyleCnt="0"/>
      <dgm:spPr/>
    </dgm:pt>
    <dgm:pt modelId="{5A2824B2-38AE-4DAE-A2C6-4E0813B9B7FF}" type="pres">
      <dgm:prSet presAssocID="{4A6F608F-5C67-4810-B6BB-29AE3F6C70AB}" presName="accentRepeatNode" presStyleLbl="solidFgAcc1" presStyleIdx="1" presStyleCnt="4"/>
      <dgm:spPr/>
    </dgm:pt>
    <dgm:pt modelId="{ABB88D8B-5775-49A1-AFB5-4890B7131234}" type="pres">
      <dgm:prSet presAssocID="{1FE8D008-C093-4701-BC17-B6555D2A8CA8}" presName="text_3" presStyleLbl="node1" presStyleIdx="2" presStyleCnt="4">
        <dgm:presLayoutVars>
          <dgm:bulletEnabled val="1"/>
        </dgm:presLayoutVars>
      </dgm:prSet>
      <dgm:spPr/>
      <dgm:t>
        <a:bodyPr/>
        <a:lstStyle/>
        <a:p>
          <a:endParaRPr lang="en-US"/>
        </a:p>
      </dgm:t>
    </dgm:pt>
    <dgm:pt modelId="{7D1C3C21-CDE3-4203-AA13-50E5D128B627}" type="pres">
      <dgm:prSet presAssocID="{1FE8D008-C093-4701-BC17-B6555D2A8CA8}" presName="accent_3" presStyleCnt="0"/>
      <dgm:spPr/>
    </dgm:pt>
    <dgm:pt modelId="{63E363A5-893B-42DA-BB14-B97BD0845156}" type="pres">
      <dgm:prSet presAssocID="{1FE8D008-C093-4701-BC17-B6555D2A8CA8}" presName="accentRepeatNode" presStyleLbl="solidFgAcc1" presStyleIdx="2" presStyleCnt="4"/>
      <dgm:spPr/>
    </dgm:pt>
    <dgm:pt modelId="{3388560C-408C-4F2C-B921-1C37F85EE469}" type="pres">
      <dgm:prSet presAssocID="{AB2BDE1C-BCC9-4DB8-B47E-8E174EA41C74}" presName="text_4" presStyleLbl="node1" presStyleIdx="3" presStyleCnt="4">
        <dgm:presLayoutVars>
          <dgm:bulletEnabled val="1"/>
        </dgm:presLayoutVars>
      </dgm:prSet>
      <dgm:spPr/>
      <dgm:t>
        <a:bodyPr/>
        <a:lstStyle/>
        <a:p>
          <a:endParaRPr lang="en-US"/>
        </a:p>
      </dgm:t>
    </dgm:pt>
    <dgm:pt modelId="{75574CB4-906F-493E-8B2D-CA1A2190748D}" type="pres">
      <dgm:prSet presAssocID="{AB2BDE1C-BCC9-4DB8-B47E-8E174EA41C74}" presName="accent_4" presStyleCnt="0"/>
      <dgm:spPr/>
    </dgm:pt>
    <dgm:pt modelId="{0B791F35-8361-4C3A-BE9B-D4E08C3442FC}" type="pres">
      <dgm:prSet presAssocID="{AB2BDE1C-BCC9-4DB8-B47E-8E174EA41C74}" presName="accentRepeatNode" presStyleLbl="solidFgAcc1" presStyleIdx="3" presStyleCnt="4"/>
      <dgm:spPr/>
    </dgm:pt>
  </dgm:ptLst>
  <dgm:cxnLst>
    <dgm:cxn modelId="{CA634A55-7439-4A7D-BE0F-E0B14ADB4BDD}" type="presOf" srcId="{4A6F608F-5C67-4810-B6BB-29AE3F6C70AB}" destId="{E73EDCB2-8BD0-4744-B93E-B6F6EF9A2C6B}" srcOrd="0" destOrd="0" presId="urn:microsoft.com/office/officeart/2008/layout/VerticalCurvedList"/>
    <dgm:cxn modelId="{677AB33E-7B11-44C3-A36D-8C358FEC84FD}" srcId="{A1448432-6C8C-41B6-AA5F-8F2D3CB8944E}" destId="{AB2BDE1C-BCC9-4DB8-B47E-8E174EA41C74}" srcOrd="3" destOrd="0" parTransId="{1A381CD5-DB32-4834-A6E2-E2DA3FCA3891}" sibTransId="{F274FD5A-2926-4DFF-AD7F-1A9C707ADDE2}"/>
    <dgm:cxn modelId="{AA5FE8A7-72F2-4ECC-B014-35898F5320D1}" srcId="{A1448432-6C8C-41B6-AA5F-8F2D3CB8944E}" destId="{1FE8D008-C093-4701-BC17-B6555D2A8CA8}" srcOrd="2" destOrd="0" parTransId="{A8EB7AF2-9FEA-4DCB-8D7F-E3A8C2C70685}" sibTransId="{BE9ED614-667E-4068-B9F2-BB9992560991}"/>
    <dgm:cxn modelId="{96FAF5BC-6DE9-45CC-AF1C-513E21B8A8DF}" type="presOf" srcId="{A1448432-6C8C-41B6-AA5F-8F2D3CB8944E}" destId="{3B25BF8B-D3C9-4530-9C24-CE090210445F}" srcOrd="0" destOrd="0" presId="urn:microsoft.com/office/officeart/2008/layout/VerticalCurvedList"/>
    <dgm:cxn modelId="{E136F3C6-2889-480A-9F5D-C7DFFB0DEE91}" srcId="{A1448432-6C8C-41B6-AA5F-8F2D3CB8944E}" destId="{4A6F608F-5C67-4810-B6BB-29AE3F6C70AB}" srcOrd="1" destOrd="0" parTransId="{0B46B40A-7756-413D-8414-5C01A8A44452}" sibTransId="{A6CEAB9B-F786-4AA7-990B-90B53991D163}"/>
    <dgm:cxn modelId="{53B69CE2-7AE3-4A85-BC7B-CC26043875F4}" type="presOf" srcId="{AB2BDE1C-BCC9-4DB8-B47E-8E174EA41C74}" destId="{3388560C-408C-4F2C-B921-1C37F85EE469}" srcOrd="0" destOrd="0" presId="urn:microsoft.com/office/officeart/2008/layout/VerticalCurvedList"/>
    <dgm:cxn modelId="{E1BB7FFF-453A-48AD-A955-F3156DA13114}" type="presOf" srcId="{A3523A23-9C06-43D4-9BFE-B706E2792697}" destId="{53C2EF1D-837B-4D90-97FF-75D092D46EBA}" srcOrd="0" destOrd="0" presId="urn:microsoft.com/office/officeart/2008/layout/VerticalCurvedList"/>
    <dgm:cxn modelId="{C7BBC7EC-2D95-423F-8E18-9A8149DD1AB4}" srcId="{A1448432-6C8C-41B6-AA5F-8F2D3CB8944E}" destId="{376A9D6C-1621-4E4B-812E-199CC4309C11}" srcOrd="0" destOrd="0" parTransId="{781B90CA-BF58-4489-A9DE-DC1809BD58DF}" sibTransId="{A3523A23-9C06-43D4-9BFE-B706E2792697}"/>
    <dgm:cxn modelId="{8D851BD2-4A7C-49F2-AFF6-BF243D0BDCC1}" type="presOf" srcId="{376A9D6C-1621-4E4B-812E-199CC4309C11}" destId="{23BCB80F-63CA-4D0C-A3E8-DDE490E41F99}" srcOrd="0" destOrd="0" presId="urn:microsoft.com/office/officeart/2008/layout/VerticalCurvedList"/>
    <dgm:cxn modelId="{BB1AB116-B5AB-4028-BA18-C54A9B88E87D}" type="presOf" srcId="{1FE8D008-C093-4701-BC17-B6555D2A8CA8}" destId="{ABB88D8B-5775-49A1-AFB5-4890B7131234}" srcOrd="0" destOrd="0" presId="urn:microsoft.com/office/officeart/2008/layout/VerticalCurvedList"/>
    <dgm:cxn modelId="{B3649068-BCDE-4634-BE63-C44325B8EE3E}" type="presParOf" srcId="{3B25BF8B-D3C9-4530-9C24-CE090210445F}" destId="{73799E08-F036-4C9E-B76F-A05788346F30}" srcOrd="0" destOrd="0" presId="urn:microsoft.com/office/officeart/2008/layout/VerticalCurvedList"/>
    <dgm:cxn modelId="{EB88A64C-116C-4D91-A9F6-C970960F7570}" type="presParOf" srcId="{73799E08-F036-4C9E-B76F-A05788346F30}" destId="{3FE95211-8D16-460C-A73C-5F9254A51DA0}" srcOrd="0" destOrd="0" presId="urn:microsoft.com/office/officeart/2008/layout/VerticalCurvedList"/>
    <dgm:cxn modelId="{165E2173-DC1C-481C-98B5-A673B4D2970F}" type="presParOf" srcId="{3FE95211-8D16-460C-A73C-5F9254A51DA0}" destId="{58A8B00E-189E-4811-8898-90BCF2F73D85}" srcOrd="0" destOrd="0" presId="urn:microsoft.com/office/officeart/2008/layout/VerticalCurvedList"/>
    <dgm:cxn modelId="{D02872E4-DC93-4F30-AD50-0E152D5EBE18}" type="presParOf" srcId="{3FE95211-8D16-460C-A73C-5F9254A51DA0}" destId="{53C2EF1D-837B-4D90-97FF-75D092D46EBA}" srcOrd="1" destOrd="0" presId="urn:microsoft.com/office/officeart/2008/layout/VerticalCurvedList"/>
    <dgm:cxn modelId="{9E4E3E14-7744-4FB7-94EA-B8EF2DE02DBD}" type="presParOf" srcId="{3FE95211-8D16-460C-A73C-5F9254A51DA0}" destId="{7F924694-C70A-4AF3-B1F2-1B34187CA8AC}" srcOrd="2" destOrd="0" presId="urn:microsoft.com/office/officeart/2008/layout/VerticalCurvedList"/>
    <dgm:cxn modelId="{CC038446-BA63-4DF8-B8E5-CCFDA955FE78}" type="presParOf" srcId="{3FE95211-8D16-460C-A73C-5F9254A51DA0}" destId="{7F0CD019-EB3D-4C9C-88D6-73D75616EFDD}" srcOrd="3" destOrd="0" presId="urn:microsoft.com/office/officeart/2008/layout/VerticalCurvedList"/>
    <dgm:cxn modelId="{FE49819B-935B-4605-A56A-D642A3754565}" type="presParOf" srcId="{73799E08-F036-4C9E-B76F-A05788346F30}" destId="{23BCB80F-63CA-4D0C-A3E8-DDE490E41F99}" srcOrd="1" destOrd="0" presId="urn:microsoft.com/office/officeart/2008/layout/VerticalCurvedList"/>
    <dgm:cxn modelId="{EE06EEB6-9375-4013-9AF4-6E44D64B1222}" type="presParOf" srcId="{73799E08-F036-4C9E-B76F-A05788346F30}" destId="{622B7956-E983-4B53-AD2F-EE6B0030F02C}" srcOrd="2" destOrd="0" presId="urn:microsoft.com/office/officeart/2008/layout/VerticalCurvedList"/>
    <dgm:cxn modelId="{19BC6D1D-050B-41B8-9282-5886545D01DE}" type="presParOf" srcId="{622B7956-E983-4B53-AD2F-EE6B0030F02C}" destId="{1D15BA82-895A-434F-93CC-AC85518BF587}" srcOrd="0" destOrd="0" presId="urn:microsoft.com/office/officeart/2008/layout/VerticalCurvedList"/>
    <dgm:cxn modelId="{1270978F-3A6B-41DC-A905-5F7B1924DCC0}" type="presParOf" srcId="{73799E08-F036-4C9E-B76F-A05788346F30}" destId="{E73EDCB2-8BD0-4744-B93E-B6F6EF9A2C6B}" srcOrd="3" destOrd="0" presId="urn:microsoft.com/office/officeart/2008/layout/VerticalCurvedList"/>
    <dgm:cxn modelId="{3E4DDE85-5EF9-45E5-8F54-D12B2EFEEA58}" type="presParOf" srcId="{73799E08-F036-4C9E-B76F-A05788346F30}" destId="{E89E1AE7-25B9-4A72-BD9D-C09743280352}" srcOrd="4" destOrd="0" presId="urn:microsoft.com/office/officeart/2008/layout/VerticalCurvedList"/>
    <dgm:cxn modelId="{BF5F7B3D-9DD2-4069-9C38-F2726C9D7B07}" type="presParOf" srcId="{E89E1AE7-25B9-4A72-BD9D-C09743280352}" destId="{5A2824B2-38AE-4DAE-A2C6-4E0813B9B7FF}" srcOrd="0" destOrd="0" presId="urn:microsoft.com/office/officeart/2008/layout/VerticalCurvedList"/>
    <dgm:cxn modelId="{B0F03F5A-E127-4F46-A013-6BC3D168D01C}" type="presParOf" srcId="{73799E08-F036-4C9E-B76F-A05788346F30}" destId="{ABB88D8B-5775-49A1-AFB5-4890B7131234}" srcOrd="5" destOrd="0" presId="urn:microsoft.com/office/officeart/2008/layout/VerticalCurvedList"/>
    <dgm:cxn modelId="{95A68D3C-C9C0-4A18-99C4-B065C61E6081}" type="presParOf" srcId="{73799E08-F036-4C9E-B76F-A05788346F30}" destId="{7D1C3C21-CDE3-4203-AA13-50E5D128B627}" srcOrd="6" destOrd="0" presId="urn:microsoft.com/office/officeart/2008/layout/VerticalCurvedList"/>
    <dgm:cxn modelId="{818BD24A-E170-4CAC-9E6F-F15A8DF4AB81}" type="presParOf" srcId="{7D1C3C21-CDE3-4203-AA13-50E5D128B627}" destId="{63E363A5-893B-42DA-BB14-B97BD0845156}" srcOrd="0" destOrd="0" presId="urn:microsoft.com/office/officeart/2008/layout/VerticalCurvedList"/>
    <dgm:cxn modelId="{539BE3C6-B6A3-4610-BEE7-078C65A10798}" type="presParOf" srcId="{73799E08-F036-4C9E-B76F-A05788346F30}" destId="{3388560C-408C-4F2C-B921-1C37F85EE469}" srcOrd="7" destOrd="0" presId="urn:microsoft.com/office/officeart/2008/layout/VerticalCurvedList"/>
    <dgm:cxn modelId="{69FAFA41-06E1-4B90-86A7-126A5616A3B6}" type="presParOf" srcId="{73799E08-F036-4C9E-B76F-A05788346F30}" destId="{75574CB4-906F-493E-8B2D-CA1A2190748D}" srcOrd="8" destOrd="0" presId="urn:microsoft.com/office/officeart/2008/layout/VerticalCurvedList"/>
    <dgm:cxn modelId="{04112C2B-DE16-4124-A09D-FD8102A2B700}" type="presParOf" srcId="{75574CB4-906F-493E-8B2D-CA1A2190748D}" destId="{0B791F35-8361-4C3A-BE9B-D4E08C3442F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EDAFD-17AB-425A-8BB6-50EA731CC043}">
      <dsp:nvSpPr>
        <dsp:cNvPr id="0" name=""/>
        <dsp:cNvSpPr/>
      </dsp:nvSpPr>
      <dsp:spPr>
        <a:xfrm>
          <a:off x="0" y="511333"/>
          <a:ext cx="6096000" cy="8568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BAA7CB-89BE-4658-BA82-9B58E34F2CD3}">
      <dsp:nvSpPr>
        <dsp:cNvPr id="0" name=""/>
        <dsp:cNvSpPr/>
      </dsp:nvSpPr>
      <dsp:spPr>
        <a:xfrm>
          <a:off x="304800" y="9493"/>
          <a:ext cx="4267200" cy="10036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60000"/>
                  <a:lumOff val="40000"/>
                </a:schemeClr>
              </a:solidFill>
              <a:ea typeface="ＭＳ Ｐゴシック" pitchFamily="34" charset="-128"/>
            </a:rPr>
            <a:t>VDCS/VDDS: </a:t>
          </a:r>
          <a:r>
            <a:rPr lang="en-US" sz="1600" b="0" kern="1200" dirty="0" smtClean="0">
              <a:solidFill>
                <a:schemeClr val="tx1"/>
              </a:solidFill>
              <a:ea typeface="ＭＳ Ｐゴシック" pitchFamily="34" charset="-128"/>
            </a:rPr>
            <a:t>Product Goals</a:t>
          </a:r>
          <a:endParaRPr lang="en-US" sz="1600" b="0" kern="1200" dirty="0">
            <a:solidFill>
              <a:schemeClr val="tx1"/>
            </a:solidFill>
            <a:ea typeface="ＭＳ Ｐゴシック" pitchFamily="34" charset="-128"/>
          </a:endParaRPr>
        </a:p>
      </dsp:txBody>
      <dsp:txXfrm>
        <a:off x="353796" y="58489"/>
        <a:ext cx="4169208" cy="905688"/>
      </dsp:txXfrm>
    </dsp:sp>
    <dsp:sp modelId="{56A0FEC7-0532-4C48-888E-5E1D6E57DAA6}">
      <dsp:nvSpPr>
        <dsp:cNvPr id="0" name=""/>
        <dsp:cNvSpPr/>
      </dsp:nvSpPr>
      <dsp:spPr>
        <a:xfrm>
          <a:off x="0" y="2053573"/>
          <a:ext cx="6096000" cy="8568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072827-20F7-45B0-B493-7EF59CB33B6D}">
      <dsp:nvSpPr>
        <dsp:cNvPr id="0" name=""/>
        <dsp:cNvSpPr/>
      </dsp:nvSpPr>
      <dsp:spPr>
        <a:xfrm>
          <a:off x="304800" y="1551733"/>
          <a:ext cx="4267200" cy="10036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60000"/>
                  <a:lumOff val="40000"/>
                </a:schemeClr>
              </a:solidFill>
              <a:ea typeface="ＭＳ Ｐゴシック" pitchFamily="34" charset="-128"/>
            </a:rPr>
            <a:t>Viewer Data: </a:t>
          </a:r>
          <a:r>
            <a:rPr lang="en-US" sz="1600" b="0" kern="1200" dirty="0" smtClean="0">
              <a:solidFill>
                <a:schemeClr val="tx1"/>
              </a:solidFill>
              <a:ea typeface="ＭＳ Ｐゴシック" pitchFamily="34" charset="-128"/>
            </a:rPr>
            <a:t>Functional Domain</a:t>
          </a:r>
        </a:p>
      </dsp:txBody>
      <dsp:txXfrm>
        <a:off x="353796" y="1600729"/>
        <a:ext cx="4169208" cy="905688"/>
      </dsp:txXfrm>
    </dsp:sp>
    <dsp:sp modelId="{9EB0EB7C-EE05-4533-B849-4E502600C127}">
      <dsp:nvSpPr>
        <dsp:cNvPr id="0" name=""/>
        <dsp:cNvSpPr/>
      </dsp:nvSpPr>
      <dsp:spPr>
        <a:xfrm>
          <a:off x="0" y="3595813"/>
          <a:ext cx="6096000" cy="8568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8034A8-680F-4FC9-8168-DFA372D73624}">
      <dsp:nvSpPr>
        <dsp:cNvPr id="0" name=""/>
        <dsp:cNvSpPr/>
      </dsp:nvSpPr>
      <dsp:spPr>
        <a:xfrm>
          <a:off x="304800" y="3093973"/>
          <a:ext cx="4267200" cy="100368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accent1"/>
              </a:solidFill>
              <a:ea typeface="ＭＳ Ｐゴシック" pitchFamily="34" charset="-128"/>
            </a:rPr>
            <a:t>Architecture: </a:t>
          </a:r>
          <a:r>
            <a:rPr lang="en-US" sz="1600" b="0" kern="1200" dirty="0" smtClean="0">
              <a:solidFill>
                <a:schemeClr val="tx1"/>
              </a:solidFill>
              <a:ea typeface="ＭＳ Ｐゴシック" pitchFamily="34" charset="-128"/>
            </a:rPr>
            <a:t>Collection &amp; Distribution</a:t>
          </a:r>
        </a:p>
      </dsp:txBody>
      <dsp:txXfrm>
        <a:off x="353796" y="3142969"/>
        <a:ext cx="4169208" cy="905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9" y="0"/>
            <a:ext cx="3038475" cy="465138"/>
          </a:xfrm>
          <a:prstGeom prst="rect">
            <a:avLst/>
          </a:prstGeom>
        </p:spPr>
        <p:txBody>
          <a:bodyPr vert="horz" lIns="91440" tIns="45720" rIns="91440" bIns="45720" rtlCol="0"/>
          <a:lstStyle>
            <a:lvl1pPr algn="r">
              <a:defRPr sz="1200"/>
            </a:lvl1pPr>
          </a:lstStyle>
          <a:p>
            <a:fld id="{5BD62B61-6BA1-4404-9D54-628C30D36EF4}" type="datetimeFigureOut">
              <a:rPr lang="en-US" smtClean="0"/>
              <a:t>6/4/2014</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lIns="91440" tIns="45720" rIns="91440" bIns="45720" rtlCol="0" anchor="b"/>
          <a:lstStyle>
            <a:lvl1pPr algn="r">
              <a:defRPr sz="1200"/>
            </a:lvl1pPr>
          </a:lstStyle>
          <a:p>
            <a:fld id="{226FBC66-D3A4-419F-8CE5-46EEE7E51F9B}" type="slidenum">
              <a:rPr lang="en-US" smtClean="0"/>
              <a:t>‹#›</a:t>
            </a:fld>
            <a:endParaRPr lang="en-US"/>
          </a:p>
        </p:txBody>
      </p:sp>
    </p:spTree>
    <p:extLst>
      <p:ext uri="{BB962C8B-B14F-4D97-AF65-F5344CB8AC3E}">
        <p14:creationId xmlns:p14="http://schemas.microsoft.com/office/powerpoint/2010/main" val="39265800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charset="0"/>
                <a:ea typeface="ＭＳ Ｐゴシック" pitchFamily="-65" charset="-128"/>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charset="0"/>
                <a:ea typeface="ＭＳ Ｐゴシック" pitchFamily="-65" charset="-128"/>
              </a:defRPr>
            </a:lvl1pPr>
          </a:lstStyle>
          <a:p>
            <a:pPr>
              <a:defRPr/>
            </a:pPr>
            <a:fld id="{669BAD5A-07E1-476E-BFCA-D040E7F2BF13}" type="datetimeFigureOut">
              <a:rPr lang="en-US"/>
              <a:pPr>
                <a:defRPr/>
              </a:pPr>
              <a:t>6/4/2014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charset="0"/>
                <a:ea typeface="ＭＳ Ｐゴシック" pitchFamily="-65" charset="-128"/>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charset="0"/>
                <a:ea typeface="ＭＳ Ｐゴシック" pitchFamily="-65" charset="-128"/>
              </a:defRPr>
            </a:lvl1pPr>
          </a:lstStyle>
          <a:p>
            <a:pPr>
              <a:defRPr/>
            </a:pPr>
            <a:fld id="{80C600B7-4201-4402-A653-E18037FDE477}" type="slidenum">
              <a:rPr lang="en-US"/>
              <a:pPr>
                <a:defRPr/>
              </a:pPr>
              <a:t>‹#›</a:t>
            </a:fld>
            <a:endParaRPr lang="en-US"/>
          </a:p>
        </p:txBody>
      </p:sp>
    </p:spTree>
    <p:extLst>
      <p:ext uri="{BB962C8B-B14F-4D97-AF65-F5344CB8AC3E}">
        <p14:creationId xmlns:p14="http://schemas.microsoft.com/office/powerpoint/2010/main" val="71693975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1</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81</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84</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90</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99</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111</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0C600B7-4201-4402-A653-E18037FDE477}" type="slidenum">
              <a:rPr lang="en-US" smtClean="0"/>
              <a:pPr>
                <a:defRPr/>
              </a:pPr>
              <a:t>112</a:t>
            </a:fld>
            <a:endParaRPr lang="en-US"/>
          </a:p>
        </p:txBody>
      </p:sp>
    </p:spTree>
    <p:extLst>
      <p:ext uri="{BB962C8B-B14F-4D97-AF65-F5344CB8AC3E}">
        <p14:creationId xmlns:p14="http://schemas.microsoft.com/office/powerpoint/2010/main" val="954576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80C600B7-4201-4402-A653-E18037FDE477}" type="slidenum">
              <a:rPr lang="en-US" smtClean="0"/>
              <a:pPr>
                <a:defRPr/>
              </a:pPr>
              <a:t>117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80C600B7-4201-4402-A653-E18037FDE477}" type="slidenum">
              <a:rPr lang="en-US" smtClean="0"/>
              <a:pPr>
                <a:defRPr/>
              </a:pPr>
              <a:t>118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4</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12</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eaLnBrk="0" hangingPunct="0">
              <a:spcBef>
                <a:spcPct val="30000"/>
              </a:spcBef>
              <a:defRPr sz="1200">
                <a:solidFill>
                  <a:schemeClr val="tx1"/>
                </a:solidFill>
                <a:latin typeface="Calibri" pitchFamily="34" charset="0"/>
                <a:ea typeface="ＭＳ Ｐゴシック" pitchFamily="34" charset="-128"/>
              </a:defRPr>
            </a:lvl1pPr>
            <a:lvl2pPr marL="746083" indent="-285734" defTabSz="931811" eaLnBrk="0" hangingPunct="0">
              <a:spcBef>
                <a:spcPct val="30000"/>
              </a:spcBef>
              <a:defRPr sz="1200">
                <a:solidFill>
                  <a:schemeClr val="tx1"/>
                </a:solidFill>
                <a:latin typeface="Calibri" pitchFamily="34" charset="0"/>
                <a:ea typeface="ＭＳ Ｐゴシック" pitchFamily="34" charset="-128"/>
              </a:defRPr>
            </a:lvl2pPr>
            <a:lvl3pPr marL="1147700" indent="-228587" defTabSz="931811" eaLnBrk="0" hangingPunct="0">
              <a:spcBef>
                <a:spcPct val="30000"/>
              </a:spcBef>
              <a:defRPr sz="1200">
                <a:solidFill>
                  <a:schemeClr val="tx1"/>
                </a:solidFill>
                <a:latin typeface="Calibri" pitchFamily="34" charset="0"/>
                <a:ea typeface="ＭＳ Ｐゴシック" pitchFamily="34" charset="-128"/>
              </a:defRPr>
            </a:lvl3pPr>
            <a:lvl4pPr marL="1608049" indent="-228587" defTabSz="931811" eaLnBrk="0" hangingPunct="0">
              <a:spcBef>
                <a:spcPct val="30000"/>
              </a:spcBef>
              <a:defRPr sz="1200">
                <a:solidFill>
                  <a:schemeClr val="tx1"/>
                </a:solidFill>
                <a:latin typeface="Calibri" pitchFamily="34" charset="0"/>
                <a:ea typeface="ＭＳ Ｐゴシック" pitchFamily="34" charset="-128"/>
              </a:defRPr>
            </a:lvl4pPr>
            <a:lvl5pPr marL="2066811" indent="-228587" defTabSz="931811" eaLnBrk="0" hangingPunct="0">
              <a:spcBef>
                <a:spcPct val="30000"/>
              </a:spcBef>
              <a:defRPr sz="1200">
                <a:solidFill>
                  <a:schemeClr val="tx1"/>
                </a:solidFill>
                <a:latin typeface="Calibri" pitchFamily="34" charset="0"/>
                <a:ea typeface="ＭＳ Ｐゴシック" pitchFamily="34" charset="-128"/>
              </a:defRPr>
            </a:lvl5pPr>
            <a:lvl6pPr marL="2523986"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81160"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38335"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95510"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4F2FA58A-719D-489B-BAE8-8A87B4B4F395}" type="slidenum">
              <a:rPr lang="en-US" altLang="en-US" smtClean="0">
                <a:latin typeface="Arial" pitchFamily="34" charset="0"/>
              </a:rPr>
              <a:pPr eaLnBrk="1" hangingPunct="1">
                <a:spcBef>
                  <a:spcPct val="0"/>
                </a:spcBef>
              </a:pPr>
              <a:t>14</a:t>
            </a:fld>
            <a:endParaRPr lang="en-US" altLang="en-US" smtClean="0">
              <a:latin typeface="Arial" pitchFamily="34" charset="0"/>
            </a:endParaRPr>
          </a:p>
        </p:txBody>
      </p:sp>
      <p:sp>
        <p:nvSpPr>
          <p:cNvPr id="5" name="Rectangle 7"/>
          <p:cNvSpPr txBox="1">
            <a:spLocks noGrp="1" noChangeArrowheads="1"/>
          </p:cNvSpPr>
          <p:nvPr/>
        </p:nvSpPr>
        <p:spPr bwMode="auto">
          <a:xfrm>
            <a:off x="6256338" y="8924506"/>
            <a:ext cx="555625" cy="18774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0" anchor="b">
            <a:spAutoFit/>
          </a:bodyPr>
          <a:lstStyle>
            <a:lvl1pPr defTabSz="927100" eaLnBrk="0" hangingPunct="0">
              <a:defRPr sz="2000">
                <a:solidFill>
                  <a:schemeClr val="tx1"/>
                </a:solidFill>
                <a:latin typeface="Arial" pitchFamily="34" charset="0"/>
                <a:ea typeface="ＭＳ Ｐゴシック" pitchFamily="34" charset="-128"/>
              </a:defRPr>
            </a:lvl1pPr>
            <a:lvl2pPr marL="742950" indent="-285750" defTabSz="927100" eaLnBrk="0" hangingPunct="0">
              <a:defRPr sz="2000">
                <a:solidFill>
                  <a:schemeClr val="tx1"/>
                </a:solidFill>
                <a:latin typeface="Arial" pitchFamily="34" charset="0"/>
                <a:ea typeface="ＭＳ Ｐゴシック" pitchFamily="34" charset="-128"/>
              </a:defRPr>
            </a:lvl2pPr>
            <a:lvl3pPr marL="1143000" indent="-228600" defTabSz="927100" eaLnBrk="0" hangingPunct="0">
              <a:defRPr sz="2000">
                <a:solidFill>
                  <a:schemeClr val="tx1"/>
                </a:solidFill>
                <a:latin typeface="Arial" pitchFamily="34" charset="0"/>
                <a:ea typeface="ＭＳ Ｐゴシック" pitchFamily="34" charset="-128"/>
              </a:defRPr>
            </a:lvl3pPr>
            <a:lvl4pPr marL="1600200" indent="-228600" defTabSz="927100" eaLnBrk="0" hangingPunct="0">
              <a:defRPr sz="2000">
                <a:solidFill>
                  <a:schemeClr val="tx1"/>
                </a:solidFill>
                <a:latin typeface="Arial" pitchFamily="34" charset="0"/>
                <a:ea typeface="ＭＳ Ｐゴシック" pitchFamily="34" charset="-128"/>
              </a:defRPr>
            </a:lvl4pPr>
            <a:lvl5pPr marL="2057400" indent="-228600" defTabSz="927100" eaLnBrk="0" hangingPunct="0">
              <a:defRPr sz="2000">
                <a:solidFill>
                  <a:schemeClr val="tx1"/>
                </a:solidFill>
                <a:latin typeface="Arial" pitchFamily="34" charset="0"/>
                <a:ea typeface="ＭＳ Ｐゴシック" pitchFamily="34" charset="-128"/>
              </a:defRPr>
            </a:lvl5pPr>
            <a:lvl6pPr marL="25146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A3FB36FE-F425-4D28-8C2B-4F98C0EA8AA4}" type="slidenum">
              <a:rPr lang="en-US" altLang="en-US" sz="1200"/>
              <a:pPr algn="r" eaLnBrk="1" hangingPunct="1">
                <a:defRPr/>
              </a:pPr>
              <a:t>14</a:t>
            </a:fld>
            <a:endParaRPr lang="en-US" altLang="en-US" sz="1200"/>
          </a:p>
        </p:txBody>
      </p:sp>
      <p:sp>
        <p:nvSpPr>
          <p:cNvPr id="930818" name="Rectangle 7"/>
          <p:cNvSpPr txBox="1">
            <a:spLocks noGrp="1" noChangeArrowheads="1"/>
          </p:cNvSpPr>
          <p:nvPr/>
        </p:nvSpPr>
        <p:spPr bwMode="auto">
          <a:xfrm>
            <a:off x="6256338" y="8924506"/>
            <a:ext cx="555625" cy="18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spAutoFit/>
          </a:bodyPr>
          <a:lstStyle>
            <a:lvl1pPr defTabSz="927100" eaLnBrk="0" hangingPunct="0">
              <a:defRPr sz="2000">
                <a:solidFill>
                  <a:schemeClr val="tx1"/>
                </a:solidFill>
                <a:latin typeface="Arial" pitchFamily="34" charset="0"/>
                <a:ea typeface="ＭＳ Ｐゴシック" pitchFamily="34" charset="-128"/>
              </a:defRPr>
            </a:lvl1pPr>
            <a:lvl2pPr marL="742950" indent="-285750" defTabSz="927100" eaLnBrk="0" hangingPunct="0">
              <a:defRPr sz="2000">
                <a:solidFill>
                  <a:schemeClr val="tx1"/>
                </a:solidFill>
                <a:latin typeface="Arial" pitchFamily="34" charset="0"/>
                <a:ea typeface="ＭＳ Ｐゴシック" pitchFamily="34" charset="-128"/>
              </a:defRPr>
            </a:lvl2pPr>
            <a:lvl3pPr marL="1143000" indent="-228600" defTabSz="927100" eaLnBrk="0" hangingPunct="0">
              <a:defRPr sz="2000">
                <a:solidFill>
                  <a:schemeClr val="tx1"/>
                </a:solidFill>
                <a:latin typeface="Arial" pitchFamily="34" charset="0"/>
                <a:ea typeface="ＭＳ Ｐゴシック" pitchFamily="34" charset="-128"/>
              </a:defRPr>
            </a:lvl3pPr>
            <a:lvl4pPr marL="1600200" indent="-228600" defTabSz="927100" eaLnBrk="0" hangingPunct="0">
              <a:defRPr sz="2000">
                <a:solidFill>
                  <a:schemeClr val="tx1"/>
                </a:solidFill>
                <a:latin typeface="Arial" pitchFamily="34" charset="0"/>
                <a:ea typeface="ＭＳ Ｐゴシック" pitchFamily="34" charset="-128"/>
              </a:defRPr>
            </a:lvl4pPr>
            <a:lvl5pPr marL="2057400" indent="-228600" defTabSz="927100" eaLnBrk="0" hangingPunct="0">
              <a:defRPr sz="2000">
                <a:solidFill>
                  <a:schemeClr val="tx1"/>
                </a:solidFill>
                <a:latin typeface="Arial" pitchFamily="34" charset="0"/>
                <a:ea typeface="ＭＳ Ｐゴシック" pitchFamily="34" charset="-128"/>
              </a:defRPr>
            </a:lvl5pPr>
            <a:lvl6pPr marL="25146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FF4D9140-C9ED-48EB-A6E4-AADD5B1C9AA8}" type="slidenum">
              <a:rPr lang="en-US" altLang="en-US" sz="1200"/>
              <a:pPr algn="r" eaLnBrk="1" hangingPunct="1">
                <a:defRPr/>
              </a:pPr>
              <a:t>14</a:t>
            </a:fld>
            <a:endParaRPr lang="en-US" altLang="en-US" sz="1200"/>
          </a:p>
        </p:txBody>
      </p:sp>
      <p:sp>
        <p:nvSpPr>
          <p:cNvPr id="2253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4" name="Rectangle 3"/>
          <p:cNvSpPr>
            <a:spLocks noGrp="1" noChangeArrowheads="1"/>
          </p:cNvSpPr>
          <p:nvPr>
            <p:ph type="body" idx="1"/>
          </p:nvPr>
        </p:nvSpPr>
        <p:spPr bwMode="auto">
          <a:xfrm>
            <a:off x="568326" y="4995864"/>
            <a:ext cx="5972175" cy="244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11" eaLnBrk="0" hangingPunct="0">
              <a:spcBef>
                <a:spcPct val="30000"/>
              </a:spcBef>
              <a:defRPr sz="1200">
                <a:solidFill>
                  <a:schemeClr val="tx1"/>
                </a:solidFill>
                <a:latin typeface="Calibri" pitchFamily="34" charset="0"/>
                <a:ea typeface="ＭＳ Ｐゴシック" pitchFamily="34" charset="-128"/>
              </a:defRPr>
            </a:lvl1pPr>
            <a:lvl2pPr marL="746083" indent="-285734" defTabSz="931811" eaLnBrk="0" hangingPunct="0">
              <a:spcBef>
                <a:spcPct val="30000"/>
              </a:spcBef>
              <a:defRPr sz="1200">
                <a:solidFill>
                  <a:schemeClr val="tx1"/>
                </a:solidFill>
                <a:latin typeface="Calibri" pitchFamily="34" charset="0"/>
                <a:ea typeface="ＭＳ Ｐゴシック" pitchFamily="34" charset="-128"/>
              </a:defRPr>
            </a:lvl2pPr>
            <a:lvl3pPr marL="1147700" indent="-228587" defTabSz="931811" eaLnBrk="0" hangingPunct="0">
              <a:spcBef>
                <a:spcPct val="30000"/>
              </a:spcBef>
              <a:defRPr sz="1200">
                <a:solidFill>
                  <a:schemeClr val="tx1"/>
                </a:solidFill>
                <a:latin typeface="Calibri" pitchFamily="34" charset="0"/>
                <a:ea typeface="ＭＳ Ｐゴシック" pitchFamily="34" charset="-128"/>
              </a:defRPr>
            </a:lvl3pPr>
            <a:lvl4pPr marL="1608049" indent="-228587" defTabSz="931811" eaLnBrk="0" hangingPunct="0">
              <a:spcBef>
                <a:spcPct val="30000"/>
              </a:spcBef>
              <a:defRPr sz="1200">
                <a:solidFill>
                  <a:schemeClr val="tx1"/>
                </a:solidFill>
                <a:latin typeface="Calibri" pitchFamily="34" charset="0"/>
                <a:ea typeface="ＭＳ Ｐゴシック" pitchFamily="34" charset="-128"/>
              </a:defRPr>
            </a:lvl4pPr>
            <a:lvl5pPr marL="2066811" indent="-228587" defTabSz="931811" eaLnBrk="0" hangingPunct="0">
              <a:spcBef>
                <a:spcPct val="30000"/>
              </a:spcBef>
              <a:defRPr sz="1200">
                <a:solidFill>
                  <a:schemeClr val="tx1"/>
                </a:solidFill>
                <a:latin typeface="Calibri" pitchFamily="34" charset="0"/>
                <a:ea typeface="ＭＳ Ｐゴシック" pitchFamily="34" charset="-128"/>
              </a:defRPr>
            </a:lvl5pPr>
            <a:lvl6pPr marL="2523986"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81160"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38335"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95510" indent="-228587" defTabSz="931811"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4F2FA58A-719D-489B-BAE8-8A87B4B4F395}" type="slidenum">
              <a:rPr lang="en-US" altLang="en-US" smtClean="0">
                <a:latin typeface="Arial" pitchFamily="34" charset="0"/>
              </a:rPr>
              <a:pPr eaLnBrk="1" hangingPunct="1">
                <a:spcBef>
                  <a:spcPct val="0"/>
                </a:spcBef>
              </a:pPr>
              <a:t>15</a:t>
            </a:fld>
            <a:endParaRPr lang="en-US" altLang="en-US" smtClean="0">
              <a:latin typeface="Arial" pitchFamily="34" charset="0"/>
            </a:endParaRPr>
          </a:p>
        </p:txBody>
      </p:sp>
      <p:sp>
        <p:nvSpPr>
          <p:cNvPr id="5" name="Rectangle 7"/>
          <p:cNvSpPr txBox="1">
            <a:spLocks noGrp="1" noChangeArrowheads="1"/>
          </p:cNvSpPr>
          <p:nvPr/>
        </p:nvSpPr>
        <p:spPr bwMode="auto">
          <a:xfrm>
            <a:off x="6256338" y="8924506"/>
            <a:ext cx="555625" cy="18774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0" anchor="b">
            <a:spAutoFit/>
          </a:bodyPr>
          <a:lstStyle>
            <a:lvl1pPr defTabSz="927100" eaLnBrk="0" hangingPunct="0">
              <a:defRPr sz="2000">
                <a:solidFill>
                  <a:schemeClr val="tx1"/>
                </a:solidFill>
                <a:latin typeface="Arial" pitchFamily="34" charset="0"/>
                <a:ea typeface="ＭＳ Ｐゴシック" pitchFamily="34" charset="-128"/>
              </a:defRPr>
            </a:lvl1pPr>
            <a:lvl2pPr marL="742950" indent="-285750" defTabSz="927100" eaLnBrk="0" hangingPunct="0">
              <a:defRPr sz="2000">
                <a:solidFill>
                  <a:schemeClr val="tx1"/>
                </a:solidFill>
                <a:latin typeface="Arial" pitchFamily="34" charset="0"/>
                <a:ea typeface="ＭＳ Ｐゴシック" pitchFamily="34" charset="-128"/>
              </a:defRPr>
            </a:lvl2pPr>
            <a:lvl3pPr marL="1143000" indent="-228600" defTabSz="927100" eaLnBrk="0" hangingPunct="0">
              <a:defRPr sz="2000">
                <a:solidFill>
                  <a:schemeClr val="tx1"/>
                </a:solidFill>
                <a:latin typeface="Arial" pitchFamily="34" charset="0"/>
                <a:ea typeface="ＭＳ Ｐゴシック" pitchFamily="34" charset="-128"/>
              </a:defRPr>
            </a:lvl3pPr>
            <a:lvl4pPr marL="1600200" indent="-228600" defTabSz="927100" eaLnBrk="0" hangingPunct="0">
              <a:defRPr sz="2000">
                <a:solidFill>
                  <a:schemeClr val="tx1"/>
                </a:solidFill>
                <a:latin typeface="Arial" pitchFamily="34" charset="0"/>
                <a:ea typeface="ＭＳ Ｐゴシック" pitchFamily="34" charset="-128"/>
              </a:defRPr>
            </a:lvl4pPr>
            <a:lvl5pPr marL="2057400" indent="-228600" defTabSz="927100" eaLnBrk="0" hangingPunct="0">
              <a:defRPr sz="2000">
                <a:solidFill>
                  <a:schemeClr val="tx1"/>
                </a:solidFill>
                <a:latin typeface="Arial" pitchFamily="34" charset="0"/>
                <a:ea typeface="ＭＳ Ｐゴシック" pitchFamily="34" charset="-128"/>
              </a:defRPr>
            </a:lvl5pPr>
            <a:lvl6pPr marL="25146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A3FB36FE-F425-4D28-8C2B-4F98C0EA8AA4}" type="slidenum">
              <a:rPr lang="en-US" altLang="en-US" sz="1200"/>
              <a:pPr algn="r" eaLnBrk="1" hangingPunct="1">
                <a:defRPr/>
              </a:pPr>
              <a:t>15</a:t>
            </a:fld>
            <a:endParaRPr lang="en-US" altLang="en-US" sz="1200"/>
          </a:p>
        </p:txBody>
      </p:sp>
      <p:sp>
        <p:nvSpPr>
          <p:cNvPr id="930818" name="Rectangle 7"/>
          <p:cNvSpPr txBox="1">
            <a:spLocks noGrp="1" noChangeArrowheads="1"/>
          </p:cNvSpPr>
          <p:nvPr/>
        </p:nvSpPr>
        <p:spPr bwMode="auto">
          <a:xfrm>
            <a:off x="6256338" y="8924506"/>
            <a:ext cx="555625" cy="18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spAutoFit/>
          </a:bodyPr>
          <a:lstStyle>
            <a:lvl1pPr defTabSz="927100" eaLnBrk="0" hangingPunct="0">
              <a:defRPr sz="2000">
                <a:solidFill>
                  <a:schemeClr val="tx1"/>
                </a:solidFill>
                <a:latin typeface="Arial" pitchFamily="34" charset="0"/>
                <a:ea typeface="ＭＳ Ｐゴシック" pitchFamily="34" charset="-128"/>
              </a:defRPr>
            </a:lvl1pPr>
            <a:lvl2pPr marL="742950" indent="-285750" defTabSz="927100" eaLnBrk="0" hangingPunct="0">
              <a:defRPr sz="2000">
                <a:solidFill>
                  <a:schemeClr val="tx1"/>
                </a:solidFill>
                <a:latin typeface="Arial" pitchFamily="34" charset="0"/>
                <a:ea typeface="ＭＳ Ｐゴシック" pitchFamily="34" charset="-128"/>
              </a:defRPr>
            </a:lvl2pPr>
            <a:lvl3pPr marL="1143000" indent="-228600" defTabSz="927100" eaLnBrk="0" hangingPunct="0">
              <a:defRPr sz="2000">
                <a:solidFill>
                  <a:schemeClr val="tx1"/>
                </a:solidFill>
                <a:latin typeface="Arial" pitchFamily="34" charset="0"/>
                <a:ea typeface="ＭＳ Ｐゴシック" pitchFamily="34" charset="-128"/>
              </a:defRPr>
            </a:lvl3pPr>
            <a:lvl4pPr marL="1600200" indent="-228600" defTabSz="927100" eaLnBrk="0" hangingPunct="0">
              <a:defRPr sz="2000">
                <a:solidFill>
                  <a:schemeClr val="tx1"/>
                </a:solidFill>
                <a:latin typeface="Arial" pitchFamily="34" charset="0"/>
                <a:ea typeface="ＭＳ Ｐゴシック" pitchFamily="34" charset="-128"/>
              </a:defRPr>
            </a:lvl4pPr>
            <a:lvl5pPr marL="2057400" indent="-228600" defTabSz="927100" eaLnBrk="0" hangingPunct="0">
              <a:defRPr sz="2000">
                <a:solidFill>
                  <a:schemeClr val="tx1"/>
                </a:solidFill>
                <a:latin typeface="Arial" pitchFamily="34" charset="0"/>
                <a:ea typeface="ＭＳ Ｐゴシック" pitchFamily="34" charset="-128"/>
              </a:defRPr>
            </a:lvl5pPr>
            <a:lvl6pPr marL="25146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271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FF4D9140-C9ED-48EB-A6E4-AADD5B1C9AA8}" type="slidenum">
              <a:rPr lang="en-US" altLang="en-US" sz="1200"/>
              <a:pPr algn="r" eaLnBrk="1" hangingPunct="1">
                <a:defRPr/>
              </a:pPr>
              <a:t>15</a:t>
            </a:fld>
            <a:endParaRPr lang="en-US" altLang="en-US" sz="1200"/>
          </a:p>
        </p:txBody>
      </p:sp>
      <p:sp>
        <p:nvSpPr>
          <p:cNvPr id="2253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4" name="Rectangle 3"/>
          <p:cNvSpPr>
            <a:spLocks noGrp="1" noChangeArrowheads="1"/>
          </p:cNvSpPr>
          <p:nvPr>
            <p:ph type="body" idx="1"/>
          </p:nvPr>
        </p:nvSpPr>
        <p:spPr bwMode="auto">
          <a:xfrm>
            <a:off x="568326" y="4995864"/>
            <a:ext cx="5972175" cy="244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itchFamily="34" charset="-128"/>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09" indent="-285734" eaLnBrk="0" hangingPunct="0">
              <a:spcBef>
                <a:spcPct val="30000"/>
              </a:spcBef>
              <a:defRPr sz="1200">
                <a:solidFill>
                  <a:schemeClr val="tx1"/>
                </a:solidFill>
                <a:latin typeface="Calibri" pitchFamily="34" charset="0"/>
                <a:ea typeface="ＭＳ Ｐゴシック" pitchFamily="34" charset="-128"/>
              </a:defRPr>
            </a:lvl2pPr>
            <a:lvl3pPr marL="1142937" indent="-228587" eaLnBrk="0" hangingPunct="0">
              <a:spcBef>
                <a:spcPct val="30000"/>
              </a:spcBef>
              <a:defRPr sz="1200">
                <a:solidFill>
                  <a:schemeClr val="tx1"/>
                </a:solidFill>
                <a:latin typeface="Calibri" pitchFamily="34" charset="0"/>
                <a:ea typeface="ＭＳ Ｐゴシック" pitchFamily="34" charset="-128"/>
              </a:defRPr>
            </a:lvl3pPr>
            <a:lvl4pPr marL="1600111" indent="-228587" eaLnBrk="0" hangingPunct="0">
              <a:spcBef>
                <a:spcPct val="30000"/>
              </a:spcBef>
              <a:defRPr sz="1200">
                <a:solidFill>
                  <a:schemeClr val="tx1"/>
                </a:solidFill>
                <a:latin typeface="Calibri" pitchFamily="34" charset="0"/>
                <a:ea typeface="ＭＳ Ｐゴシック" pitchFamily="34" charset="-128"/>
              </a:defRPr>
            </a:lvl4pPr>
            <a:lvl5pPr marL="2057287" indent="-228587" eaLnBrk="0" hangingPunct="0">
              <a:spcBef>
                <a:spcPct val="30000"/>
              </a:spcBef>
              <a:defRPr sz="1200">
                <a:solidFill>
                  <a:schemeClr val="tx1"/>
                </a:solidFill>
                <a:latin typeface="Calibri" pitchFamily="34" charset="0"/>
                <a:ea typeface="ＭＳ Ｐゴシック" pitchFamily="34" charset="-128"/>
              </a:defRPr>
            </a:lvl5pPr>
            <a:lvl6pPr marL="2514461" indent="-228587" defTabSz="457174"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635" indent="-228587" defTabSz="457174"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8811" indent="-228587" defTabSz="457174"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5985" indent="-228587" defTabSz="457174"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3A37E495-83F1-499D-9DAF-08963BB67141}" type="slidenum">
              <a:rPr lang="en-US" altLang="en-US" smtClean="0">
                <a:latin typeface="Arial" pitchFamily="34" charset="0"/>
              </a:rPr>
              <a:pPr eaLnBrk="1" hangingPunct="1">
                <a:spcBef>
                  <a:spcPct val="0"/>
                </a:spcBef>
              </a:pPr>
              <a:t>36</a:t>
            </a:fld>
            <a:endParaRPr lang="en-US"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39</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72</a:t>
            </a:fld>
            <a:endParaRPr lang="en-US" dirty="0"/>
          </a:p>
        </p:txBody>
      </p:sp>
    </p:spTree>
    <p:extLst>
      <p:ext uri="{BB962C8B-B14F-4D97-AF65-F5344CB8AC3E}">
        <p14:creationId xmlns:p14="http://schemas.microsoft.com/office/powerpoint/2010/main" val="122151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37A87-31D1-4CA8-B265-EA2762462732}" type="slidenum">
              <a:rPr lang="en-US" smtClean="0"/>
              <a:pPr/>
              <a:t>77</a:t>
            </a:fld>
            <a:endParaRPr lang="en-US" dirty="0"/>
          </a:p>
        </p:txBody>
      </p:sp>
    </p:spTree>
    <p:extLst>
      <p:ext uri="{BB962C8B-B14F-4D97-AF65-F5344CB8AC3E}">
        <p14:creationId xmlns:p14="http://schemas.microsoft.com/office/powerpoint/2010/main" val="1221511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0D168A1-AA1E-4C83-908B-6026AC494557}" type="datetime1">
              <a:rPr lang="en-US" smtClean="0"/>
              <a:t>6/4/2014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C7F13D-6CD7-4696-B85E-463EE26CED57}" type="slidenum">
              <a:rPr lang="en-US"/>
              <a:pPr>
                <a:defRPr/>
              </a:pPr>
              <a:t>‹#›</a:t>
            </a:fld>
            <a:endParaRPr lang="en-US"/>
          </a:p>
        </p:txBody>
      </p:sp>
    </p:spTree>
    <p:extLst>
      <p:ext uri="{BB962C8B-B14F-4D97-AF65-F5344CB8AC3E}">
        <p14:creationId xmlns:p14="http://schemas.microsoft.com/office/powerpoint/2010/main" val="346019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45352B5-6CCD-4FDD-85B2-BB712DFD9CA0}" type="datetime1">
              <a:rPr lang="en-US" smtClean="0"/>
              <a:t>6/4/2014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solidFill>
                  <a:srgbClr val="000066"/>
                </a:solidFill>
              </a:defRPr>
            </a:lvl1pPr>
          </a:lstStyle>
          <a:p>
            <a:pPr>
              <a:defRPr/>
            </a:pPr>
            <a:fld id="{D1B3E8FD-6CCF-4367-AEB3-07141CBCA691}" type="slidenum">
              <a:rPr lang="en-US" smtClean="0"/>
              <a:pPr>
                <a:defRPr/>
              </a:pPr>
              <a:t>‹#›</a:t>
            </a:fld>
            <a:endParaRPr lang="en-US" dirty="0"/>
          </a:p>
        </p:txBody>
      </p:sp>
    </p:spTree>
    <p:extLst>
      <p:ext uri="{BB962C8B-B14F-4D97-AF65-F5344CB8AC3E}">
        <p14:creationId xmlns:p14="http://schemas.microsoft.com/office/powerpoint/2010/main" val="134192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276600"/>
            <a:ext cx="5638800" cy="1066799"/>
          </a:xfrm>
        </p:spPr>
        <p:txBody>
          <a:bodyPr/>
          <a:lstStyle>
            <a:lvl1pPr algn="l">
              <a:defRPr sz="3600">
                <a:solidFill>
                  <a:schemeClr val="accent6">
                    <a:lumMod val="75000"/>
                  </a:schemeClr>
                </a:solidFill>
              </a:defRPr>
            </a:lvl1pPr>
          </a:lstStyle>
          <a:p>
            <a:r>
              <a:rPr lang="en-US"/>
              <a:t>Click to edit Master title style</a:t>
            </a:r>
          </a:p>
        </p:txBody>
      </p:sp>
      <p:sp>
        <p:nvSpPr>
          <p:cNvPr id="3" name="Subtitle 2"/>
          <p:cNvSpPr>
            <a:spLocks noGrp="1"/>
          </p:cNvSpPr>
          <p:nvPr>
            <p:ph type="subTitle" idx="1"/>
          </p:nvPr>
        </p:nvSpPr>
        <p:spPr>
          <a:xfrm>
            <a:off x="1066800" y="4267200"/>
            <a:ext cx="4724400" cy="76200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BBDCC64F-1D7B-4F83-866B-AAAFA63D95E6}" type="datetime1">
              <a:rPr lang="en-US" altLang="en-US"/>
              <a:pPr/>
              <a:t>6/4/2014</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DIRECTV Proprietary</a:t>
            </a:r>
          </a:p>
        </p:txBody>
      </p:sp>
      <p:sp>
        <p:nvSpPr>
          <p:cNvPr id="6" name="Slide Number Placeholder 5"/>
          <p:cNvSpPr>
            <a:spLocks noGrp="1"/>
          </p:cNvSpPr>
          <p:nvPr>
            <p:ph type="sldNum" sz="quarter" idx="12"/>
          </p:nvPr>
        </p:nvSpPr>
        <p:spPr/>
        <p:txBody>
          <a:bodyPr/>
          <a:lstStyle>
            <a:lvl1pPr>
              <a:defRPr/>
            </a:lvl1pPr>
          </a:lstStyle>
          <a:p>
            <a:fld id="{FB2B5F09-8C71-483B-8519-9C5EA2BC2E96}" type="slidenum">
              <a:rPr lang="en-US" altLang="en-US"/>
              <a:pPr/>
              <a:t>‹#›</a:t>
            </a:fld>
            <a:endParaRPr lang="en-US" altLang="en-US"/>
          </a:p>
        </p:txBody>
      </p:sp>
    </p:spTree>
    <p:extLst>
      <p:ext uri="{BB962C8B-B14F-4D97-AF65-F5344CB8AC3E}">
        <p14:creationId xmlns:p14="http://schemas.microsoft.com/office/powerpoint/2010/main" val="3674289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066800" y="3276600"/>
            <a:ext cx="5638800" cy="1066799"/>
          </a:xfrm>
          <a:prstGeom prst="rect">
            <a:avLst/>
          </a:prstGeom>
        </p:spPr>
        <p:txBody>
          <a:bodyPr/>
          <a:lstStyle>
            <a:lvl1pPr algn="l">
              <a:defRPr sz="3600">
                <a:solidFill>
                  <a:schemeClr val="accent6">
                    <a:lumMod val="75000"/>
                  </a:schemeClr>
                </a:solidFill>
              </a:defRPr>
            </a:lvl1pPr>
          </a:lstStyle>
          <a:p>
            <a:r>
              <a:rPr lang="en-US" smtClean="0"/>
              <a:t>Click to edit Master title style</a:t>
            </a:r>
            <a:endParaRPr lang="en-US"/>
          </a:p>
        </p:txBody>
      </p:sp>
      <p:sp>
        <p:nvSpPr>
          <p:cNvPr id="8" name="Subtitle 2"/>
          <p:cNvSpPr>
            <a:spLocks noGrp="1"/>
          </p:cNvSpPr>
          <p:nvPr>
            <p:ph type="subTitle" idx="1"/>
          </p:nvPr>
        </p:nvSpPr>
        <p:spPr>
          <a:xfrm>
            <a:off x="1066800" y="4267200"/>
            <a:ext cx="4724400" cy="762000"/>
          </a:xfrm>
          <a:prstGeom prst="rect">
            <a:avLst/>
          </a:prstGeo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855674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21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6BE9155-966B-4364-B6AF-AB591F5700ED}" type="datetime1">
              <a:rPr lang="en-US" smtClean="0"/>
              <a:t>6/4/2014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717801C-A7BE-4379-B918-AC64B5840A2E}" type="slidenum">
              <a:rPr lang="en-US"/>
              <a:pPr>
                <a:defRPr/>
              </a:pPr>
              <a:t>‹#›</a:t>
            </a:fld>
            <a:endParaRPr lang="en-US"/>
          </a:p>
        </p:txBody>
      </p:sp>
    </p:spTree>
    <p:extLst>
      <p:ext uri="{BB962C8B-B14F-4D97-AF65-F5344CB8AC3E}">
        <p14:creationId xmlns:p14="http://schemas.microsoft.com/office/powerpoint/2010/main" val="221949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42289A8-1120-4340-A285-96848EFDB1BE}" type="datetime1">
              <a:rPr lang="en-US" smtClean="0"/>
              <a:t>6/4/2014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1B3E8FD-6CCF-4367-AEB3-07141CBCA691}" type="slidenum">
              <a:rPr lang="en-US"/>
              <a:pPr>
                <a:defRPr/>
              </a:pPr>
              <a:t>‹#›</a:t>
            </a:fld>
            <a:endParaRPr lang="en-US"/>
          </a:p>
        </p:txBody>
      </p:sp>
    </p:spTree>
    <p:extLst>
      <p:ext uri="{BB962C8B-B14F-4D97-AF65-F5344CB8AC3E}">
        <p14:creationId xmlns:p14="http://schemas.microsoft.com/office/powerpoint/2010/main" val="317691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99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7F49E01-E89A-4F31-BD1B-C76C4BF4BF5F}" type="datetime1">
              <a:rPr lang="en-US" smtClean="0"/>
              <a:t>6/4/2014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C7F13D-6CD7-4696-B85E-463EE26CED57}" type="slidenum">
              <a:rPr lang="en-US"/>
              <a:pPr>
                <a:defRPr/>
              </a:pPr>
              <a:t>‹#›</a:t>
            </a:fld>
            <a:endParaRPr lang="en-US"/>
          </a:p>
        </p:txBody>
      </p:sp>
    </p:spTree>
    <p:extLst>
      <p:ext uri="{BB962C8B-B14F-4D97-AF65-F5344CB8AC3E}">
        <p14:creationId xmlns:p14="http://schemas.microsoft.com/office/powerpoint/2010/main" val="248576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A7B930A-3C41-4969-A9F9-F12CCCAC9112}" type="datetime1">
              <a:rPr lang="en-US" smtClean="0"/>
              <a:t>6/4/2014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717801C-A7BE-4379-B918-AC64B5840A2E}" type="slidenum">
              <a:rPr lang="en-US"/>
              <a:pPr>
                <a:defRPr/>
              </a:pPr>
              <a:t>‹#›</a:t>
            </a:fld>
            <a:endParaRPr lang="en-US"/>
          </a:p>
        </p:txBody>
      </p:sp>
    </p:spTree>
    <p:extLst>
      <p:ext uri="{BB962C8B-B14F-4D97-AF65-F5344CB8AC3E}">
        <p14:creationId xmlns:p14="http://schemas.microsoft.com/office/powerpoint/2010/main" val="226914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7138C48-FBA3-4828-8982-E8D91BA41A20}" type="datetime1">
              <a:rPr lang="en-US" smtClean="0"/>
              <a:t>6/4/2014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1B3E8FD-6CCF-4367-AEB3-07141CBCA691}" type="slidenum">
              <a:rPr lang="en-US"/>
              <a:pPr>
                <a:defRPr/>
              </a:pPr>
              <a:t>‹#›</a:t>
            </a:fld>
            <a:endParaRPr lang="en-US"/>
          </a:p>
        </p:txBody>
      </p:sp>
    </p:spTree>
    <p:extLst>
      <p:ext uri="{BB962C8B-B14F-4D97-AF65-F5344CB8AC3E}">
        <p14:creationId xmlns:p14="http://schemas.microsoft.com/office/powerpoint/2010/main" val="84487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A20B50-C106-4A04-9C5A-D7139E3689CD}" type="datetime1">
              <a:rPr lang="en-US" smtClean="0"/>
              <a:t>6/4/2014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77C7F13D-6CD7-4696-B85E-463EE26CED57}" type="slidenum">
              <a:rPr lang="en-US"/>
              <a:pPr>
                <a:defRPr/>
              </a:pPr>
              <a:t>‹#›</a:t>
            </a:fld>
            <a:endParaRPr lang="en-US" dirty="0"/>
          </a:p>
        </p:txBody>
      </p:sp>
    </p:spTree>
    <p:extLst>
      <p:ext uri="{BB962C8B-B14F-4D97-AF65-F5344CB8AC3E}">
        <p14:creationId xmlns:p14="http://schemas.microsoft.com/office/powerpoint/2010/main" val="366528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F5F7979-7B1B-488E-8E21-DCE74EEDFB84}" type="datetime1">
              <a:rPr lang="en-US" smtClean="0"/>
              <a:t>6/4/2014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rgbClr val="000066"/>
                </a:solidFill>
              </a:defRPr>
            </a:lvl1pPr>
          </a:lstStyle>
          <a:p>
            <a:pPr>
              <a:defRPr/>
            </a:pPr>
            <a:fld id="{BBF329AC-57E9-4445-837A-E94770E2CDCF}" type="slidenum">
              <a:rPr lang="en-US" smtClean="0"/>
              <a:t>‹#›</a:t>
            </a:fld>
            <a:endParaRPr lang="en-US" dirty="0"/>
          </a:p>
        </p:txBody>
      </p:sp>
    </p:spTree>
    <p:extLst>
      <p:ext uri="{BB962C8B-B14F-4D97-AF65-F5344CB8AC3E}">
        <p14:creationId xmlns:p14="http://schemas.microsoft.com/office/powerpoint/2010/main" val="1831463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0.xml"/><Relationship Id="rId7"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png"/><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Bullet 1 – Initial Caps</a:t>
            </a:r>
          </a:p>
          <a:p>
            <a:pPr lvl="1"/>
            <a:r>
              <a:rPr lang="en-US" smtClean="0"/>
              <a:t>Level 2 – Cap &amp; lower case</a:t>
            </a:r>
          </a:p>
          <a:p>
            <a:pPr lvl="2"/>
            <a:r>
              <a:rPr lang="en-US" smtClean="0"/>
              <a:t>Level 3 – Cap &amp; lower case	</a:t>
            </a:r>
          </a:p>
          <a:p>
            <a:pPr lvl="3"/>
            <a:r>
              <a:rPr lang="en-US" smtClean="0"/>
              <a:t>Level 4 – Cap &amp; lower case</a:t>
            </a:r>
          </a:p>
          <a:p>
            <a:pPr lvl="4"/>
            <a:r>
              <a:rPr lang="en-US" smtClean="0"/>
              <a:t>Level 5 – Cap &amp; lower case</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65" charset="0"/>
                <a:ea typeface="ＭＳ Ｐゴシック" pitchFamily="-65" charset="-128"/>
              </a:defRPr>
            </a:lvl1pPr>
          </a:lstStyle>
          <a:p>
            <a:pPr>
              <a:defRPr/>
            </a:pPr>
            <a:fld id="{A968908A-EE45-4B65-89A9-DAA8706EC339}" type="datetime1">
              <a:rPr lang="en-US" smtClean="0"/>
              <a:t>6/4/2014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07" charset="0"/>
                <a:ea typeface="ＭＳ Ｐゴシック" pitchFamily="-107" charset="-128"/>
                <a:cs typeface="ＭＳ Ｐゴシック" pitchFamily="-107" charset="-128"/>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0066"/>
                </a:solidFill>
                <a:latin typeface="Calibri" pitchFamily="-65" charset="0"/>
                <a:ea typeface="ＭＳ Ｐゴシック" pitchFamily="-65" charset="-128"/>
              </a:defRPr>
            </a:lvl1pPr>
          </a:lstStyle>
          <a:p>
            <a:pPr>
              <a:defRPr/>
            </a:pPr>
            <a:fld id="{7BB31CCF-EC78-4921-8F50-4AC04312018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Lst>
  <p:hf hdr="0" ftr="0" dt="0"/>
  <p:txStyles>
    <p:titleStyle>
      <a:lvl1pPr algn="l" defTabSz="457200" rtl="0" eaLnBrk="0" fontAlgn="base" hangingPunct="0">
        <a:spcBef>
          <a:spcPct val="0"/>
        </a:spcBef>
        <a:spcAft>
          <a:spcPct val="0"/>
        </a:spcAft>
        <a:defRPr sz="3200" kern="1200">
          <a:solidFill>
            <a:srgbClr val="262626"/>
          </a:solidFill>
          <a:latin typeface="+mj-lt"/>
          <a:ea typeface="ＭＳ Ｐゴシック" pitchFamily="-106" charset="-128"/>
          <a:cs typeface="ＭＳ Ｐゴシック" pitchFamily="-106" charset="-128"/>
        </a:defRPr>
      </a:lvl1pPr>
      <a:lvl2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2pPr>
      <a:lvl3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3pPr>
      <a:lvl4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4pPr>
      <a:lvl5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5pPr>
      <a:lvl6pPr marL="4572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6pPr>
      <a:lvl7pPr marL="9144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7pPr>
      <a:lvl8pPr marL="13716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8pPr>
      <a:lvl9pPr marL="18288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9pPr>
    </p:titleStyle>
    <p:bodyStyle>
      <a:lvl1pPr marL="347663" indent="-347663" algn="l" rtl="0" eaLnBrk="0" fontAlgn="base" hangingPunct="0">
        <a:spcBef>
          <a:spcPct val="20000"/>
        </a:spcBef>
        <a:spcAft>
          <a:spcPct val="0"/>
        </a:spcAft>
        <a:buBlip>
          <a:blip r:embed="rId6"/>
        </a:buBlip>
        <a:defRPr lang="en-US" sz="28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7"/>
        </a:buBlip>
        <a:defRPr lang="en-US" sz="24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6"/>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7"/>
        </a:buBlip>
        <a:defRPr lang="en-US" sz="16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6"/>
        </a:buBlip>
        <a:defRPr lang="en-US" sz="14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40" r:id="rId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6" charset="-128"/>
          <a:cs typeface="ＭＳ Ｐゴシック" pitchFamily="-106" charset="-128"/>
        </a:defRPr>
      </a:lvl1pPr>
      <a:lvl2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6" charset="-128"/>
          <a:cs typeface="ＭＳ Ｐゴシック" pitchFamily="-106"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6"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6"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6"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Bullet 1 – Initial Caps</a:t>
            </a:r>
          </a:p>
          <a:p>
            <a:pPr lvl="1"/>
            <a:r>
              <a:rPr lang="en-US" smtClean="0"/>
              <a:t>Level 2 – Cap &amp; lower case</a:t>
            </a:r>
          </a:p>
          <a:p>
            <a:pPr lvl="2"/>
            <a:r>
              <a:rPr lang="en-US" smtClean="0"/>
              <a:t>Level 3 – Cap &amp; lower case	</a:t>
            </a:r>
          </a:p>
          <a:p>
            <a:pPr lvl="3"/>
            <a:r>
              <a:rPr lang="en-US" smtClean="0"/>
              <a:t>Level 4 – Cap &amp; lower case</a:t>
            </a:r>
          </a:p>
          <a:p>
            <a:pPr lvl="4"/>
            <a:r>
              <a:rPr lang="en-US" smtClean="0"/>
              <a:t>Level 5 – Cap &amp; lower case</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65" charset="0"/>
                <a:ea typeface="ＭＳ Ｐゴシック" pitchFamily="-65" charset="-128"/>
              </a:defRPr>
            </a:lvl1pPr>
          </a:lstStyle>
          <a:p>
            <a:pPr>
              <a:defRPr/>
            </a:pPr>
            <a:fld id="{ADD1679D-C7D2-49FC-9131-E7200BAF4A98}" type="datetime1">
              <a:rPr lang="en-US" smtClean="0"/>
              <a:t>6/4/2014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07" charset="0"/>
                <a:ea typeface="ＭＳ Ｐゴシック" pitchFamily="-107" charset="-128"/>
                <a:cs typeface="ＭＳ Ｐゴシック" pitchFamily="-107" charset="-128"/>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0066"/>
                </a:solidFill>
                <a:latin typeface="Calibri" pitchFamily="-65" charset="0"/>
                <a:ea typeface="ＭＳ Ｐゴシック" pitchFamily="-65" charset="-128"/>
              </a:defRPr>
            </a:lvl1pPr>
          </a:lstStyle>
          <a:p>
            <a:pPr>
              <a:defRPr/>
            </a:pPr>
            <a:fld id="{7BB31CCF-EC78-4921-8F50-4AC043120181}" type="slidenum">
              <a:rPr lang="en-US" smtClean="0"/>
              <a:pPr>
                <a:defRPr/>
              </a:pPr>
              <a:t>‹#›</a:t>
            </a:fld>
            <a:endParaRPr lang="en-US" dirty="0"/>
          </a:p>
        </p:txBody>
      </p:sp>
    </p:spTree>
    <p:extLst>
      <p:ext uri="{BB962C8B-B14F-4D97-AF65-F5344CB8AC3E}">
        <p14:creationId xmlns:p14="http://schemas.microsoft.com/office/powerpoint/2010/main" val="1128883811"/>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Lst>
  <p:hf hdr="0" ftr="0" dt="0"/>
  <p:txStyles>
    <p:titleStyle>
      <a:lvl1pPr algn="l" defTabSz="457200" rtl="0" eaLnBrk="0" fontAlgn="base" hangingPunct="0">
        <a:spcBef>
          <a:spcPct val="0"/>
        </a:spcBef>
        <a:spcAft>
          <a:spcPct val="0"/>
        </a:spcAft>
        <a:defRPr sz="3200" kern="1200">
          <a:solidFill>
            <a:srgbClr val="262626"/>
          </a:solidFill>
          <a:latin typeface="+mj-lt"/>
          <a:ea typeface="ＭＳ Ｐゴシック" pitchFamily="-106" charset="-128"/>
          <a:cs typeface="ＭＳ Ｐゴシック" pitchFamily="-106" charset="-128"/>
        </a:defRPr>
      </a:lvl1pPr>
      <a:lvl2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2pPr>
      <a:lvl3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3pPr>
      <a:lvl4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4pPr>
      <a:lvl5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5pPr>
      <a:lvl6pPr marL="4572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6pPr>
      <a:lvl7pPr marL="9144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7pPr>
      <a:lvl8pPr marL="13716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8pPr>
      <a:lvl9pPr marL="18288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9pPr>
    </p:titleStyle>
    <p:bodyStyle>
      <a:lvl1pPr marL="347663" indent="-347663" algn="l" rtl="0" eaLnBrk="0" fontAlgn="base" hangingPunct="0">
        <a:spcBef>
          <a:spcPct val="20000"/>
        </a:spcBef>
        <a:spcAft>
          <a:spcPct val="0"/>
        </a:spcAft>
        <a:buBlip>
          <a:blip r:embed="rId6"/>
        </a:buBlip>
        <a:defRPr lang="en-US" sz="28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7"/>
        </a:buBlip>
        <a:defRPr lang="en-US" sz="24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6"/>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7"/>
        </a:buBlip>
        <a:defRPr lang="en-US" sz="16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6"/>
        </a:buBlip>
        <a:defRPr lang="en-US" sz="14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Bullet 1 – Initial Caps</a:t>
            </a:r>
          </a:p>
          <a:p>
            <a:pPr lvl="1"/>
            <a:r>
              <a:rPr lang="en-US" smtClean="0"/>
              <a:t>Level 2 – Cap &amp; lower case</a:t>
            </a:r>
          </a:p>
          <a:p>
            <a:pPr lvl="2"/>
            <a:r>
              <a:rPr lang="en-US" smtClean="0"/>
              <a:t>Level 3 – Cap &amp; lower case	</a:t>
            </a:r>
          </a:p>
          <a:p>
            <a:pPr lvl="3"/>
            <a:r>
              <a:rPr lang="en-US" smtClean="0"/>
              <a:t>Level 4 – Cap &amp; lower case</a:t>
            </a:r>
          </a:p>
          <a:p>
            <a:pPr lvl="4"/>
            <a:r>
              <a:rPr lang="en-US" smtClean="0"/>
              <a:t>Level 5 – Cap &amp; lower case</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65" charset="0"/>
                <a:ea typeface="ＭＳ Ｐゴシック" pitchFamily="-65" charset="-128"/>
              </a:defRPr>
            </a:lvl1pPr>
          </a:lstStyle>
          <a:p>
            <a:pPr>
              <a:defRPr/>
            </a:pPr>
            <a:fld id="{6E317549-FD94-44BF-AE70-4C6AA62A7CDF}" type="datetime1">
              <a:rPr lang="en-US" smtClean="0"/>
              <a:t>6/4/2014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107" charset="0"/>
                <a:ea typeface="ＭＳ Ｐゴシック" pitchFamily="-107" charset="-128"/>
                <a:cs typeface="ＭＳ Ｐゴシック" pitchFamily="-107" charset="-128"/>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0066"/>
                </a:solidFill>
                <a:latin typeface="Calibri" pitchFamily="-65" charset="0"/>
                <a:ea typeface="ＭＳ Ｐゴシック" pitchFamily="-65" charset="-128"/>
              </a:defRPr>
            </a:lvl1pPr>
          </a:lstStyle>
          <a:p>
            <a:pPr>
              <a:defRPr/>
            </a:pPr>
            <a:fld id="{7BB31CCF-EC78-4921-8F50-4AC043120181}" type="slidenum">
              <a:rPr lang="en-US" smtClean="0"/>
              <a:pPr>
                <a:defRPr/>
              </a:pPr>
              <a:t>‹#›</a:t>
            </a:fld>
            <a:endParaRPr lang="en-US" dirty="0"/>
          </a:p>
        </p:txBody>
      </p:sp>
    </p:spTree>
    <p:extLst>
      <p:ext uri="{BB962C8B-B14F-4D97-AF65-F5344CB8AC3E}">
        <p14:creationId xmlns:p14="http://schemas.microsoft.com/office/powerpoint/2010/main" val="2175546600"/>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4" r:id="rId4"/>
    <p:sldLayoutId id="2147484155" r:id="rId5"/>
    <p:sldLayoutId id="2147484156" r:id="rId6"/>
  </p:sldLayoutIdLst>
  <p:hf hdr="0" ftr="0" dt="0"/>
  <p:txStyles>
    <p:titleStyle>
      <a:lvl1pPr algn="l" defTabSz="457200" rtl="0" eaLnBrk="0" fontAlgn="base" hangingPunct="0">
        <a:spcBef>
          <a:spcPct val="0"/>
        </a:spcBef>
        <a:spcAft>
          <a:spcPct val="0"/>
        </a:spcAft>
        <a:defRPr sz="3200" kern="1200">
          <a:solidFill>
            <a:srgbClr val="262626"/>
          </a:solidFill>
          <a:latin typeface="+mj-lt"/>
          <a:ea typeface="ＭＳ Ｐゴシック" pitchFamily="-106" charset="-128"/>
          <a:cs typeface="ＭＳ Ｐゴシック" pitchFamily="-106" charset="-128"/>
        </a:defRPr>
      </a:lvl1pPr>
      <a:lvl2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2pPr>
      <a:lvl3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3pPr>
      <a:lvl4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4pPr>
      <a:lvl5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5pPr>
      <a:lvl6pPr marL="4572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6pPr>
      <a:lvl7pPr marL="9144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7pPr>
      <a:lvl8pPr marL="13716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8pPr>
      <a:lvl9pPr marL="18288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9pPr>
    </p:titleStyle>
    <p:bodyStyle>
      <a:lvl1pPr marL="347663" indent="-347663" algn="l" rtl="0" eaLnBrk="0" fontAlgn="base" hangingPunct="0">
        <a:spcBef>
          <a:spcPct val="20000"/>
        </a:spcBef>
        <a:spcAft>
          <a:spcPct val="0"/>
        </a:spcAft>
        <a:buBlip>
          <a:blip r:embed="rId9"/>
        </a:buBlip>
        <a:defRPr lang="en-US" sz="28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10"/>
        </a:buBlip>
        <a:defRPr lang="en-US" sz="24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9"/>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10"/>
        </a:buBlip>
        <a:defRPr lang="en-US" sz="16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9"/>
        </a:buBlip>
        <a:defRPr lang="en-US" sz="14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1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17" Type="http://schemas.openxmlformats.org/officeDocument/2006/relationships/image" Target="../media/image13.jpeg"/><Relationship Id="rId2" Type="http://schemas.openxmlformats.org/officeDocument/2006/relationships/tags" Target="../tags/tag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5" Type="http://schemas.openxmlformats.org/officeDocument/2006/relationships/image" Target="../media/image11.png"/><Relationship Id="rId10" Type="http://schemas.openxmlformats.org/officeDocument/2006/relationships/notesSlide" Target="../notesSlides/notesSlide4.xml"/><Relationship Id="rId19" Type="http://schemas.openxmlformats.org/officeDocument/2006/relationships/image" Target="../media/image15.jpeg"/><Relationship Id="rId4" Type="http://schemas.openxmlformats.org/officeDocument/2006/relationships/tags" Target="../tags/tag3.xml"/><Relationship Id="rId9" Type="http://schemas.openxmlformats.org/officeDocument/2006/relationships/slideLayout" Target="../slideLayouts/slideLayout8.xm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notesSlide" Target="../notesSlides/notesSlide5.xml"/><Relationship Id="rId18" Type="http://schemas.openxmlformats.org/officeDocument/2006/relationships/image" Target="../media/image11.png"/><Relationship Id="rId3" Type="http://schemas.openxmlformats.org/officeDocument/2006/relationships/tags" Target="../tags/tag9.xml"/><Relationship Id="rId21" Type="http://schemas.openxmlformats.org/officeDocument/2006/relationships/image" Target="../media/image14.png"/><Relationship Id="rId7" Type="http://schemas.openxmlformats.org/officeDocument/2006/relationships/tags" Target="../tags/tag13.xml"/><Relationship Id="rId12" Type="http://schemas.openxmlformats.org/officeDocument/2006/relationships/slideLayout" Target="../slideLayouts/slideLayout8.xml"/><Relationship Id="rId17" Type="http://schemas.openxmlformats.org/officeDocument/2006/relationships/image" Target="../media/image3.png"/><Relationship Id="rId2" Type="http://schemas.openxmlformats.org/officeDocument/2006/relationships/tags" Target="../tags/tag8.xml"/><Relationship Id="rId16" Type="http://schemas.openxmlformats.org/officeDocument/2006/relationships/image" Target="../media/image2.png"/><Relationship Id="rId20" Type="http://schemas.openxmlformats.org/officeDocument/2006/relationships/image" Target="../media/image13.jpeg"/><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0.emf"/><Relationship Id="rId23" Type="http://schemas.openxmlformats.org/officeDocument/2006/relationships/image" Target="../media/image16.png"/><Relationship Id="rId10" Type="http://schemas.openxmlformats.org/officeDocument/2006/relationships/tags" Target="../tags/tag16.xml"/><Relationship Id="rId19" Type="http://schemas.openxmlformats.org/officeDocument/2006/relationships/image" Target="../media/image12.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oleObject" Target="../embeddings/oleObject2.bin"/><Relationship Id="rId2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0.xml"/><Relationship Id="rId7" Type="http://schemas.microsoft.com/office/2007/relationships/hdphoto" Target="../media/hdphoto1.wdp"/><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8.png"/><Relationship Id="rId11" Type="http://schemas.microsoft.com/office/2007/relationships/hdphoto" Target="../media/hdphoto2.wdp"/><Relationship Id="rId5" Type="http://schemas.openxmlformats.org/officeDocument/2006/relationships/image" Target="../media/image17.jpeg"/><Relationship Id="rId10" Type="http://schemas.openxmlformats.org/officeDocument/2006/relationships/image" Target="../media/image21.png"/><Relationship Id="rId4" Type="http://schemas.openxmlformats.org/officeDocument/2006/relationships/slideLayout" Target="../slideLayouts/slideLayout8.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2.png"/><Relationship Id="rId2" Type="http://schemas.openxmlformats.org/officeDocument/2006/relationships/image" Target="../media/image23.jpeg"/><Relationship Id="rId1" Type="http://schemas.openxmlformats.org/officeDocument/2006/relationships/slideLayout" Target="../slideLayouts/slideLayout8.xml"/><Relationship Id="rId6" Type="http://schemas.openxmlformats.org/officeDocument/2006/relationships/image" Target="../media/image27.jpeg"/><Relationship Id="rId11" Type="http://schemas.microsoft.com/office/2007/relationships/hdphoto" Target="../media/hdphoto3.wdp"/><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gif"/><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6" Type="http://schemas.openxmlformats.org/officeDocument/2006/relationships/image" Target="../media/image67.jpeg"/><Relationship Id="rId5" Type="http://schemas.openxmlformats.org/officeDocument/2006/relationships/image" Target="../media/image66.gif"/><Relationship Id="rId4" Type="http://schemas.openxmlformats.org/officeDocument/2006/relationships/image" Target="../media/image6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Project Schedule</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John Song</a:t>
            </a:r>
          </a:p>
          <a:p>
            <a:r>
              <a:rPr lang="en-US" dirty="0" smtClean="0"/>
              <a:t>May 27 2014</a:t>
            </a:r>
            <a:endParaRPr lang="en-US" dirty="0"/>
          </a:p>
        </p:txBody>
      </p:sp>
    </p:spTree>
    <p:extLst>
      <p:ext uri="{BB962C8B-B14F-4D97-AF65-F5344CB8AC3E}">
        <p14:creationId xmlns:p14="http://schemas.microsoft.com/office/powerpoint/2010/main" val="3911577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5295900" cy="5694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3400" y="0"/>
            <a:ext cx="8229600" cy="609600"/>
          </a:xfrm>
        </p:spPr>
        <p:txBody>
          <a:bodyPr/>
          <a:lstStyle/>
          <a:p>
            <a:r>
              <a:rPr lang="en-US" dirty="0">
                <a:solidFill>
                  <a:schemeClr val="bg1"/>
                </a:solidFill>
              </a:rPr>
              <a:t>System Architecture </a:t>
            </a:r>
            <a:r>
              <a:rPr lang="en-US" dirty="0" smtClean="0">
                <a:solidFill>
                  <a:schemeClr val="bg1"/>
                </a:solidFill>
              </a:rPr>
              <a:t>– Data Collection</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10</a:t>
            </a:fld>
            <a:endParaRPr lang="en-US" dirty="0"/>
          </a:p>
        </p:txBody>
      </p:sp>
      <p:sp>
        <p:nvSpPr>
          <p:cNvPr id="7" name="Rectangle 6"/>
          <p:cNvSpPr/>
          <p:nvPr/>
        </p:nvSpPr>
        <p:spPr>
          <a:xfrm>
            <a:off x="304800" y="1295400"/>
            <a:ext cx="5029200" cy="5060950"/>
          </a:xfrm>
          <a:prstGeom prst="rect">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057400" y="22860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2514600" y="4343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p:cNvSpPr/>
          <p:nvPr/>
        </p:nvSpPr>
        <p:spPr>
          <a:xfrm>
            <a:off x="228600" y="30480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1" name="Oval 10"/>
          <p:cNvSpPr/>
          <p:nvPr/>
        </p:nvSpPr>
        <p:spPr>
          <a:xfrm>
            <a:off x="4800600" y="167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159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animBg="1"/>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3075"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smtClean="0"/>
              <a:t>Recommendations 2014</a:t>
            </a:r>
          </a:p>
          <a:p>
            <a:pPr>
              <a:buFontTx/>
              <a:buBlip>
                <a:blip r:embed="rId4"/>
              </a:buBlip>
              <a:defRPr/>
            </a:pPr>
            <a:r>
              <a:rPr sz="2400" dirty="0" smtClean="0"/>
              <a:t>Summary</a:t>
            </a:r>
          </a:p>
          <a:p>
            <a:pPr lvl="1">
              <a:buFontTx/>
              <a:buBlip>
                <a:blip r:embed="rId4"/>
              </a:buBlip>
              <a:defRPr/>
            </a:pPr>
            <a:r>
              <a:rPr sz="2400" dirty="0" smtClean="0"/>
              <a:t>Recommendation project heavily dependent on Enhanced Discovery Viewership Data Migration(VDCS_VDDS) project. </a:t>
            </a:r>
          </a:p>
          <a:p>
            <a:pPr lvl="1">
              <a:buFontTx/>
              <a:buBlip>
                <a:blip r:embed="rId4"/>
              </a:buBlip>
              <a:defRPr/>
            </a:pPr>
            <a:r>
              <a:rPr sz="2400" dirty="0" smtClean="0"/>
              <a:t>Second Phase of VDCS_VDDS heavily dependent on scaled setup of  </a:t>
            </a:r>
            <a:r>
              <a:rPr sz="2400" dirty="0" err="1" smtClean="0"/>
              <a:t>Cloudera</a:t>
            </a:r>
            <a:r>
              <a:rPr sz="2400" dirty="0" smtClean="0"/>
              <a:t> Hadoop in AWS.</a:t>
            </a:r>
          </a:p>
          <a:p>
            <a:pPr lvl="1">
              <a:buFontTx/>
              <a:buBlip>
                <a:blip r:embed="rId4"/>
              </a:buBlip>
              <a:defRPr/>
            </a:pPr>
            <a:r>
              <a:rPr sz="2400" dirty="0" smtClean="0"/>
              <a:t>The time line for the Hadoop setup in AWS is unknown</a:t>
            </a:r>
          </a:p>
          <a:p>
            <a:pPr lvl="1">
              <a:buFontTx/>
              <a:buBlip>
                <a:blip r:embed="rId4"/>
              </a:buBlip>
              <a:defRPr/>
            </a:pPr>
            <a:r>
              <a:rPr sz="2400" dirty="0" smtClean="0"/>
              <a:t>The required infrastructure for the Hadoop in AWS is still being finalized.</a:t>
            </a:r>
          </a:p>
          <a:p>
            <a:pPr lvl="1">
              <a:buFont typeface="Courier New" panose="02070309020205020404" pitchFamily="49" charset="0"/>
              <a:buChar char="o"/>
              <a:defRPr/>
            </a:pPr>
            <a:endParaRPr sz="24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100</a:t>
            </a:fld>
            <a:endParaRPr lang="en-US" dirty="0"/>
          </a:p>
        </p:txBody>
      </p:sp>
    </p:spTree>
    <p:extLst>
      <p:ext uri="{BB962C8B-B14F-4D97-AF65-F5344CB8AC3E}">
        <p14:creationId xmlns:p14="http://schemas.microsoft.com/office/powerpoint/2010/main" val="45200139"/>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4099"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457200" y="762000"/>
            <a:ext cx="8229600" cy="533400"/>
          </a:xfrm>
          <a:prstGeom prst="rect">
            <a:avLst/>
          </a:prstGeom>
          <a:noFill/>
          <a:ln w="9525">
            <a:no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Tx/>
              <a:buNone/>
              <a:defRPr/>
            </a:pPr>
            <a:r>
              <a:rPr sz="2400" dirty="0" smtClean="0"/>
              <a:t>VDCS-VDDS High Level Architecture</a:t>
            </a:r>
            <a:endParaRPr sz="2400" dirty="0"/>
          </a:p>
          <a:p>
            <a:pPr marL="0" indent="0">
              <a:buFontTx/>
              <a:buNone/>
              <a:defRPr/>
            </a:pPr>
            <a:endParaRPr sz="2400" dirty="0" smtClean="0"/>
          </a:p>
          <a:p>
            <a:pPr>
              <a:defRPr/>
            </a:pPr>
            <a:endParaRPr sz="2400" dirty="0" smtClean="0"/>
          </a:p>
          <a:p>
            <a:pPr marL="0" indent="0">
              <a:buFontTx/>
              <a:buNone/>
              <a:defRPr/>
            </a:pPr>
            <a:r>
              <a:rPr sz="2400" dirty="0" err="1" smtClean="0"/>
              <a:t>HighC</a:t>
            </a:r>
            <a:endParaRPr sz="2400" dirty="0"/>
          </a:p>
        </p:txBody>
      </p:sp>
      <p:pic>
        <p:nvPicPr>
          <p:cNvPr id="4101"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24000"/>
            <a:ext cx="9067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101</a:t>
            </a:fld>
            <a:endParaRPr lang="en-US" dirty="0"/>
          </a:p>
        </p:txBody>
      </p:sp>
    </p:spTree>
    <p:extLst>
      <p:ext uri="{BB962C8B-B14F-4D97-AF65-F5344CB8AC3E}">
        <p14:creationId xmlns:p14="http://schemas.microsoft.com/office/powerpoint/2010/main" val="499330949"/>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5123"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smtClean="0"/>
              <a:t>Requirements for Recommendations 2014</a:t>
            </a:r>
          </a:p>
          <a:p>
            <a:pPr>
              <a:buFontTx/>
              <a:buBlip>
                <a:blip r:embed="rId4"/>
              </a:buBlip>
              <a:defRPr/>
            </a:pPr>
            <a:r>
              <a:rPr sz="2400" dirty="0" smtClean="0"/>
              <a:t>Infrastructure Requirements</a:t>
            </a:r>
          </a:p>
          <a:p>
            <a:pPr lvl="1">
              <a:buFontTx/>
              <a:buBlip>
                <a:blip r:embed="rId4"/>
              </a:buBlip>
              <a:defRPr/>
            </a:pPr>
            <a:r>
              <a:rPr sz="2400" dirty="0" smtClean="0"/>
              <a:t> Infrastructure for </a:t>
            </a:r>
            <a:r>
              <a:rPr sz="2400" dirty="0" err="1" smtClean="0"/>
              <a:t>Cloudera</a:t>
            </a:r>
            <a:r>
              <a:rPr sz="2400" dirty="0" smtClean="0"/>
              <a:t> Hadoop</a:t>
            </a:r>
          </a:p>
          <a:p>
            <a:pPr lvl="1">
              <a:buFontTx/>
              <a:buBlip>
                <a:blip r:embed="rId4"/>
              </a:buBlip>
              <a:defRPr/>
            </a:pPr>
            <a:r>
              <a:rPr sz="2400" dirty="0"/>
              <a:t>Infrastructure for </a:t>
            </a:r>
            <a:r>
              <a:rPr sz="2400" dirty="0" smtClean="0"/>
              <a:t>Data Ingestion Layer</a:t>
            </a:r>
          </a:p>
          <a:p>
            <a:pPr lvl="1">
              <a:buFontTx/>
              <a:buBlip>
                <a:blip r:embed="rId4"/>
              </a:buBlip>
              <a:defRPr/>
            </a:pPr>
            <a:r>
              <a:rPr sz="2400" dirty="0"/>
              <a:t>Infrastructure for </a:t>
            </a:r>
            <a:r>
              <a:rPr sz="2400" dirty="0" smtClean="0"/>
              <a:t>Data Service Layer</a:t>
            </a:r>
          </a:p>
          <a:p>
            <a:pPr lvl="1">
              <a:buFontTx/>
              <a:buBlip>
                <a:blip r:embed="rId4"/>
              </a:buBlip>
              <a:defRPr/>
            </a:pPr>
            <a:r>
              <a:rPr sz="2400" dirty="0" smtClean="0"/>
              <a:t>Existing Hadoop with IVGDS already getting data ingested</a:t>
            </a:r>
          </a:p>
          <a:p>
            <a:pPr lvl="1">
              <a:buFontTx/>
              <a:buBlip>
                <a:blip r:embed="rId4"/>
              </a:buBlip>
              <a:defRPr/>
            </a:pPr>
            <a:r>
              <a:rPr sz="2400" dirty="0" smtClean="0"/>
              <a:t>AMS and DMS data ingestion layer requirements not finalized yet either.</a:t>
            </a:r>
          </a:p>
          <a:p>
            <a:pPr>
              <a:buFontTx/>
              <a:buBlip>
                <a:blip r:embed="rId4"/>
              </a:buBlip>
              <a:defRPr/>
            </a:pPr>
            <a:endParaRPr sz="2400" dirty="0"/>
          </a:p>
          <a:p>
            <a:pPr marL="461962" lvl="1" indent="0">
              <a:buFontTx/>
              <a:buNone/>
              <a:defRPr/>
            </a:pPr>
            <a:endParaRPr sz="24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102</a:t>
            </a:fld>
            <a:endParaRPr lang="en-US" dirty="0"/>
          </a:p>
        </p:txBody>
      </p:sp>
    </p:spTree>
    <p:extLst>
      <p:ext uri="{BB962C8B-B14F-4D97-AF65-F5344CB8AC3E}">
        <p14:creationId xmlns:p14="http://schemas.microsoft.com/office/powerpoint/2010/main" val="3205169425"/>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6147"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smtClean="0"/>
              <a:t>Requirements for Recommendations 2014</a:t>
            </a:r>
          </a:p>
          <a:p>
            <a:pPr marL="0" indent="0">
              <a:buFontTx/>
              <a:buNone/>
              <a:defRPr/>
            </a:pPr>
            <a:endParaRPr sz="2400" dirty="0"/>
          </a:p>
          <a:p>
            <a:pPr>
              <a:buFontTx/>
              <a:buBlip>
                <a:blip r:embed="rId4"/>
              </a:buBlip>
              <a:defRPr/>
            </a:pPr>
            <a:r>
              <a:rPr sz="2400" dirty="0" smtClean="0"/>
              <a:t>Environments Requirements</a:t>
            </a:r>
          </a:p>
          <a:p>
            <a:pPr lvl="1">
              <a:buFontTx/>
              <a:buBlip>
                <a:blip r:embed="rId4"/>
              </a:buBlip>
              <a:defRPr/>
            </a:pPr>
            <a:r>
              <a:rPr sz="2400" dirty="0" smtClean="0"/>
              <a:t>Dev</a:t>
            </a:r>
          </a:p>
          <a:p>
            <a:pPr lvl="1">
              <a:buFontTx/>
              <a:buBlip>
                <a:blip r:embed="rId4"/>
              </a:buBlip>
              <a:defRPr/>
            </a:pPr>
            <a:r>
              <a:rPr sz="2400" dirty="0" err="1" smtClean="0"/>
              <a:t>Subsys</a:t>
            </a:r>
            <a:endParaRPr sz="2400" dirty="0" smtClean="0"/>
          </a:p>
          <a:p>
            <a:pPr lvl="1">
              <a:buFontTx/>
              <a:buBlip>
                <a:blip r:embed="rId4"/>
              </a:buBlip>
              <a:defRPr/>
            </a:pPr>
            <a:r>
              <a:rPr sz="2400" dirty="0" smtClean="0"/>
              <a:t>E2E</a:t>
            </a:r>
          </a:p>
          <a:p>
            <a:pPr lvl="1">
              <a:buFontTx/>
              <a:buBlip>
                <a:blip r:embed="rId4"/>
              </a:buBlip>
              <a:defRPr/>
            </a:pPr>
            <a:r>
              <a:rPr sz="2400" dirty="0" smtClean="0"/>
              <a:t>PI</a:t>
            </a:r>
          </a:p>
          <a:p>
            <a:pPr lvl="1">
              <a:buFontTx/>
              <a:buBlip>
                <a:blip r:embed="rId4"/>
              </a:buBlip>
              <a:defRPr/>
            </a:pPr>
            <a:r>
              <a:rPr sz="2400" dirty="0" smtClean="0"/>
              <a:t>Production</a:t>
            </a:r>
          </a:p>
          <a:p>
            <a:pPr lvl="1">
              <a:buFont typeface="Courier New" panose="02070309020205020404" pitchFamily="49" charset="0"/>
              <a:buChar char="o"/>
              <a:defRPr/>
            </a:pPr>
            <a:endParaRPr sz="24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103</a:t>
            </a:fld>
            <a:endParaRPr lang="en-US" dirty="0"/>
          </a:p>
        </p:txBody>
      </p:sp>
    </p:spTree>
    <p:extLst>
      <p:ext uri="{BB962C8B-B14F-4D97-AF65-F5344CB8AC3E}">
        <p14:creationId xmlns:p14="http://schemas.microsoft.com/office/powerpoint/2010/main" val="344229182"/>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7171"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2014</a:t>
            </a:r>
          </a:p>
          <a:p>
            <a:pPr>
              <a:buFontTx/>
              <a:buBlip>
                <a:blip r:embed="rId4"/>
              </a:buBlip>
              <a:defRPr/>
            </a:pPr>
            <a:r>
              <a:rPr sz="2400" dirty="0" smtClean="0"/>
              <a:t>Infrastructure </a:t>
            </a:r>
            <a:r>
              <a:rPr sz="2400" dirty="0"/>
              <a:t>for </a:t>
            </a:r>
            <a:r>
              <a:rPr sz="2400" dirty="0" err="1"/>
              <a:t>Cloudera</a:t>
            </a:r>
            <a:r>
              <a:rPr sz="2400" dirty="0"/>
              <a:t> </a:t>
            </a:r>
            <a:r>
              <a:rPr sz="2400" dirty="0" smtClean="0"/>
              <a:t>Hadoop </a:t>
            </a:r>
            <a:r>
              <a:rPr sz="2800" dirty="0" smtClean="0"/>
              <a:t>Production</a:t>
            </a:r>
          </a:p>
          <a:p>
            <a:pPr lvl="2">
              <a:buFontTx/>
              <a:buBlip>
                <a:blip r:embed="rId4"/>
              </a:buBlip>
              <a:defRPr/>
            </a:pPr>
            <a:r>
              <a:rPr sz="2400" dirty="0" smtClean="0"/>
              <a:t> </a:t>
            </a:r>
            <a:r>
              <a:rPr sz="2400" b="1" dirty="0" smtClean="0"/>
              <a:t>Data Nodes–</a:t>
            </a:r>
            <a:r>
              <a:rPr sz="2400" dirty="0" smtClean="0"/>
              <a:t> </a:t>
            </a:r>
            <a:r>
              <a:rPr sz="1800" b="1" dirty="0" smtClean="0"/>
              <a:t>5 nodes with the following configuration</a:t>
            </a:r>
          </a:p>
          <a:p>
            <a:pPr lvl="3">
              <a:buFontTx/>
              <a:buBlip>
                <a:blip r:embed="rId4"/>
              </a:buBlip>
              <a:defRPr/>
            </a:pPr>
            <a:r>
              <a:rPr sz="1600" b="1" dirty="0"/>
              <a:t>hs1.8xlarge  16vCPU, 117GB RAM 24 X 2TB Disk 10Gb Network</a:t>
            </a:r>
            <a:endParaRPr sz="1600" b="1" dirty="0" smtClean="0"/>
          </a:p>
          <a:p>
            <a:pPr lvl="2">
              <a:buFontTx/>
              <a:buBlip>
                <a:blip r:embed="rId4"/>
              </a:buBlip>
              <a:defRPr/>
            </a:pPr>
            <a:r>
              <a:rPr sz="2400" dirty="0"/>
              <a:t> </a:t>
            </a:r>
            <a:r>
              <a:rPr sz="2400" b="1" dirty="0" smtClean="0"/>
              <a:t>Name Nodes </a:t>
            </a:r>
            <a:r>
              <a:rPr sz="2400" dirty="0" smtClean="0"/>
              <a:t>– </a:t>
            </a:r>
            <a:r>
              <a:rPr sz="1800" b="1" dirty="0" smtClean="0"/>
              <a:t>3 nodes with the following configuration</a:t>
            </a:r>
          </a:p>
          <a:p>
            <a:pPr lvl="3">
              <a:buFontTx/>
              <a:buBlip>
                <a:blip r:embed="rId4"/>
              </a:buBlip>
              <a:defRPr/>
            </a:pPr>
            <a:r>
              <a:rPr sz="1600" b="1" dirty="0"/>
              <a:t>cc2.8xlarge 32vCPU, 60.5GB RAM 4 X 480Gb Disk 10GB Network</a:t>
            </a:r>
            <a:endParaRPr sz="1600" b="1" dirty="0" smtClean="0"/>
          </a:p>
          <a:p>
            <a:pPr lvl="2">
              <a:buFontTx/>
              <a:buBlip>
                <a:blip r:embed="rId4"/>
              </a:buBlip>
              <a:defRPr/>
            </a:pPr>
            <a:r>
              <a:rPr sz="2400" dirty="0" smtClean="0"/>
              <a:t> </a:t>
            </a:r>
            <a:r>
              <a:rPr sz="2400" b="1" dirty="0" err="1" smtClean="0"/>
              <a:t>Cloudera</a:t>
            </a:r>
            <a:r>
              <a:rPr sz="2400" b="1" dirty="0" smtClean="0"/>
              <a:t> Manager </a:t>
            </a:r>
            <a:r>
              <a:rPr sz="2400" dirty="0" smtClean="0"/>
              <a:t>– </a:t>
            </a:r>
            <a:r>
              <a:rPr sz="1800" b="1" dirty="0" smtClean="0"/>
              <a:t>1 node with the following configuration</a:t>
            </a:r>
          </a:p>
          <a:p>
            <a:pPr lvl="3">
              <a:buFontTx/>
              <a:buBlip>
                <a:blip r:embed="rId4"/>
              </a:buBlip>
              <a:defRPr/>
            </a:pPr>
            <a:r>
              <a:rPr sz="1600" b="1" dirty="0"/>
              <a:t>cc2.8xlarge 32vCPU, 60.5GB RAM 4 X 480GB Disk 10Gb Network</a:t>
            </a:r>
            <a:endParaRPr sz="1600" b="1" dirty="0" smtClean="0"/>
          </a:p>
          <a:p>
            <a:pPr lvl="2">
              <a:buFontTx/>
              <a:buBlip>
                <a:blip r:embed="rId4"/>
              </a:buBlip>
              <a:defRPr/>
            </a:pPr>
            <a:r>
              <a:rPr sz="2400" b="1" dirty="0" smtClean="0"/>
              <a:t>Edge Node </a:t>
            </a:r>
            <a:r>
              <a:rPr sz="2400" dirty="0" smtClean="0"/>
              <a:t>– </a:t>
            </a:r>
            <a:r>
              <a:rPr sz="1800" b="1" dirty="0" smtClean="0"/>
              <a:t>4 nodes with the following configuration</a:t>
            </a:r>
          </a:p>
          <a:p>
            <a:pPr lvl="3">
              <a:buFontTx/>
              <a:buBlip>
                <a:blip r:embed="rId4"/>
              </a:buBlip>
              <a:defRPr/>
            </a:pPr>
            <a:r>
              <a:rPr sz="1600" b="1" dirty="0"/>
              <a:t>cc2.8xlarge 32vCPU, 60.5GB RAM 4 X 480GB Disk 10Gb Network</a:t>
            </a:r>
            <a:endParaRPr sz="1600" b="1" dirty="0" smtClean="0"/>
          </a:p>
          <a:p>
            <a:pPr lvl="2">
              <a:buFontTx/>
              <a:buBlip>
                <a:blip r:embed="rId4"/>
              </a:buBlip>
              <a:defRPr/>
            </a:pPr>
            <a:r>
              <a:rPr sz="2400" b="1" dirty="0" smtClean="0"/>
              <a:t>Database – </a:t>
            </a:r>
            <a:r>
              <a:rPr sz="1800" b="1" dirty="0" err="1" smtClean="0"/>
              <a:t>Mysql</a:t>
            </a:r>
            <a:r>
              <a:rPr sz="1800" b="1" dirty="0" smtClean="0"/>
              <a:t> 1 VM with the following configuration</a:t>
            </a:r>
          </a:p>
          <a:p>
            <a:pPr lvl="3">
              <a:buFontTx/>
              <a:buBlip>
                <a:blip r:embed="rId4"/>
              </a:buBlip>
              <a:defRPr/>
            </a:pPr>
            <a:r>
              <a:rPr sz="1600" b="1" dirty="0"/>
              <a:t>db.m3.xlarge 4vCPU, 15GB RAM, Disk??, High Network Performance</a:t>
            </a:r>
          </a:p>
          <a:p>
            <a:pPr lvl="2">
              <a:buFontTx/>
              <a:buBlip>
                <a:blip r:embed="rId4"/>
              </a:buBlip>
              <a:defRPr/>
            </a:pPr>
            <a:r>
              <a:rPr sz="2400" b="1" dirty="0" smtClean="0"/>
              <a:t>DNS, BIAS, MIT Kerberos, </a:t>
            </a:r>
            <a:r>
              <a:rPr sz="2400" b="1" dirty="0" err="1" smtClean="0"/>
              <a:t>Jumpbox</a:t>
            </a:r>
            <a:r>
              <a:rPr sz="2400" b="1" dirty="0" smtClean="0"/>
              <a:t> and network management -- </a:t>
            </a:r>
            <a:r>
              <a:rPr sz="1600" b="1" dirty="0" smtClean="0"/>
              <a:t>10VMs with the following configuration</a:t>
            </a:r>
            <a:r>
              <a:rPr sz="1400" b="1" dirty="0" smtClean="0"/>
              <a:t>.</a:t>
            </a:r>
            <a:endParaRPr sz="1400" b="1" dirty="0"/>
          </a:p>
          <a:p>
            <a:pPr lvl="3">
              <a:buFontTx/>
              <a:buBlip>
                <a:blip r:embed="rId4"/>
              </a:buBlip>
              <a:defRPr/>
            </a:pPr>
            <a:r>
              <a:rPr sz="1600" b="1" dirty="0"/>
              <a:t>m1.xlarge 4vCPU, 15GB RAM 4X420GB Disk 1Gb Network</a:t>
            </a:r>
            <a:endParaRPr sz="24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104</a:t>
            </a:fld>
            <a:endParaRPr lang="en-US" dirty="0"/>
          </a:p>
        </p:txBody>
      </p:sp>
    </p:spTree>
    <p:extLst>
      <p:ext uri="{BB962C8B-B14F-4D97-AF65-F5344CB8AC3E}">
        <p14:creationId xmlns:p14="http://schemas.microsoft.com/office/powerpoint/2010/main" val="3577328519"/>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8195"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2014</a:t>
            </a:r>
          </a:p>
          <a:p>
            <a:pPr>
              <a:buFontTx/>
              <a:buBlip>
                <a:blip r:embed="rId4"/>
              </a:buBlip>
              <a:defRPr/>
            </a:pPr>
            <a:r>
              <a:rPr sz="2400" dirty="0" smtClean="0"/>
              <a:t>Infrastructure </a:t>
            </a:r>
            <a:r>
              <a:rPr sz="2400" dirty="0"/>
              <a:t>for </a:t>
            </a:r>
            <a:r>
              <a:rPr sz="2400" dirty="0" err="1"/>
              <a:t>Cloudera</a:t>
            </a:r>
            <a:r>
              <a:rPr sz="2400" dirty="0"/>
              <a:t> </a:t>
            </a:r>
            <a:r>
              <a:rPr sz="2400" dirty="0" smtClean="0"/>
              <a:t>Hadoop Data Ingestion/Service Layer</a:t>
            </a:r>
          </a:p>
          <a:p>
            <a:pPr lvl="1">
              <a:buFontTx/>
              <a:buBlip>
                <a:blip r:embed="rId4"/>
              </a:buBlip>
              <a:defRPr/>
            </a:pPr>
            <a:r>
              <a:rPr sz="2800" b="1" dirty="0" smtClean="0"/>
              <a:t>Production</a:t>
            </a:r>
          </a:p>
          <a:p>
            <a:pPr lvl="2">
              <a:buFontTx/>
              <a:buBlip>
                <a:blip r:embed="rId4"/>
              </a:buBlip>
              <a:defRPr/>
            </a:pPr>
            <a:r>
              <a:rPr sz="2400" dirty="0" smtClean="0"/>
              <a:t> </a:t>
            </a:r>
            <a:r>
              <a:rPr sz="2400" b="1" dirty="0" smtClean="0"/>
              <a:t>The data Ingestion and service layer will be deployed in </a:t>
            </a:r>
            <a:r>
              <a:rPr sz="2400" b="1" dirty="0" err="1" smtClean="0"/>
              <a:t>Directv</a:t>
            </a:r>
            <a:r>
              <a:rPr sz="2400" b="1" dirty="0" smtClean="0"/>
              <a:t> AMP infrastructure LABC/CRBC or BPN.</a:t>
            </a:r>
          </a:p>
          <a:p>
            <a:pPr lvl="2">
              <a:buFontTx/>
              <a:buBlip>
                <a:blip r:embed="rId4"/>
              </a:buBlip>
              <a:defRPr/>
            </a:pPr>
            <a:r>
              <a:rPr sz="2400" b="1" dirty="0" smtClean="0"/>
              <a:t>AMP</a:t>
            </a:r>
            <a:r>
              <a:rPr sz="2400" dirty="0" smtClean="0"/>
              <a:t> </a:t>
            </a:r>
            <a:r>
              <a:rPr sz="2400" b="1" dirty="0" smtClean="0"/>
              <a:t>VMs for data ingestion/Service Layer</a:t>
            </a:r>
          </a:p>
          <a:p>
            <a:pPr lvl="3">
              <a:buFontTx/>
              <a:buBlip>
                <a:blip r:embed="rId4"/>
              </a:buBlip>
              <a:defRPr/>
            </a:pPr>
            <a:r>
              <a:rPr sz="1600" dirty="0" smtClean="0"/>
              <a:t>Info not available</a:t>
            </a:r>
          </a:p>
          <a:p>
            <a:pPr lvl="3">
              <a:buFontTx/>
              <a:buBlip>
                <a:blip r:embed="rId4"/>
              </a:buBlip>
              <a:defRPr/>
            </a:pPr>
            <a:endParaRPr sz="1600" dirty="0" smtClean="0"/>
          </a:p>
          <a:p>
            <a:pPr lvl="3">
              <a:buFontTx/>
              <a:buBlip>
                <a:blip r:embed="rId4"/>
              </a:buBlip>
              <a:defRPr/>
            </a:pPr>
            <a:endParaRPr sz="1600" b="1" dirty="0" smtClean="0"/>
          </a:p>
          <a:p>
            <a:pPr marL="854075" lvl="2" indent="0">
              <a:buFontTx/>
              <a:buNone/>
              <a:defRPr/>
            </a:pPr>
            <a:endParaRPr sz="2400" dirty="0" smtClean="0"/>
          </a:p>
          <a:p>
            <a:pPr lvl="3">
              <a:buFontTx/>
              <a:buBlip>
                <a:blip r:embed="rId4"/>
              </a:buBlip>
              <a:defRPr/>
            </a:pPr>
            <a:endParaRPr sz="22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105</a:t>
            </a:fld>
            <a:endParaRPr lang="en-US" dirty="0"/>
          </a:p>
        </p:txBody>
      </p:sp>
    </p:spTree>
    <p:extLst>
      <p:ext uri="{BB962C8B-B14F-4D97-AF65-F5344CB8AC3E}">
        <p14:creationId xmlns:p14="http://schemas.microsoft.com/office/powerpoint/2010/main" val="782156313"/>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9219"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9220"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460375"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lvl="1">
              <a:buFontTx/>
              <a:buNone/>
            </a:pPr>
            <a:r>
              <a:rPr lang="en-US" altLang="en-US"/>
              <a:t>Preview of Cloudera on AWS Cloud</a:t>
            </a:r>
          </a:p>
          <a:p>
            <a:pPr lvl="1">
              <a:buFontTx/>
              <a:buNone/>
            </a:pPr>
            <a:endParaRPr lang="en-US" altLang="en-US" sz="2800" b="1"/>
          </a:p>
          <a:p>
            <a:pPr lvl="1">
              <a:buFontTx/>
              <a:buNone/>
            </a:pPr>
            <a:endParaRPr lang="en-US" altLang="en-US"/>
          </a:p>
        </p:txBody>
      </p:sp>
      <p:pic>
        <p:nvPicPr>
          <p:cNvPr id="92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106</a:t>
            </a:fld>
            <a:endParaRPr lang="en-US" dirty="0"/>
          </a:p>
        </p:txBody>
      </p:sp>
    </p:spTree>
    <p:extLst>
      <p:ext uri="{BB962C8B-B14F-4D97-AF65-F5344CB8AC3E}">
        <p14:creationId xmlns:p14="http://schemas.microsoft.com/office/powerpoint/2010/main" val="1128368179"/>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10243"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2014</a:t>
            </a:r>
          </a:p>
          <a:p>
            <a:pPr>
              <a:buFontTx/>
              <a:buBlip>
                <a:blip r:embed="rId4"/>
              </a:buBlip>
              <a:defRPr/>
            </a:pPr>
            <a:r>
              <a:rPr sz="2400" dirty="0" smtClean="0"/>
              <a:t>Infrastructure </a:t>
            </a:r>
            <a:r>
              <a:rPr sz="2400" dirty="0"/>
              <a:t>for </a:t>
            </a:r>
            <a:r>
              <a:rPr sz="2400" dirty="0" err="1"/>
              <a:t>Cloudera</a:t>
            </a:r>
            <a:r>
              <a:rPr sz="2400" dirty="0"/>
              <a:t> </a:t>
            </a:r>
            <a:r>
              <a:rPr sz="2400" dirty="0" smtClean="0"/>
              <a:t>Hadoop(AWS) E2E/Test</a:t>
            </a:r>
          </a:p>
          <a:p>
            <a:pPr lvl="2">
              <a:buFontTx/>
              <a:buBlip>
                <a:blip r:embed="rId4"/>
              </a:buBlip>
              <a:defRPr/>
            </a:pPr>
            <a:r>
              <a:rPr sz="2400" b="1" dirty="0" smtClean="0"/>
              <a:t>Data </a:t>
            </a:r>
            <a:r>
              <a:rPr sz="2400" b="1" dirty="0"/>
              <a:t>Nodes–</a:t>
            </a:r>
            <a:r>
              <a:rPr sz="2400" dirty="0"/>
              <a:t> </a:t>
            </a:r>
            <a:r>
              <a:rPr sz="1800" b="1" dirty="0"/>
              <a:t>5 nodes with the following configuration</a:t>
            </a:r>
          </a:p>
          <a:p>
            <a:pPr lvl="3">
              <a:buFontTx/>
              <a:buBlip>
                <a:blip r:embed="rId4"/>
              </a:buBlip>
              <a:defRPr/>
            </a:pPr>
            <a:r>
              <a:rPr sz="1600" b="1" dirty="0"/>
              <a:t>hs1.8xlarge  16vCPU, 117GB RAM 24 X 2TB Disk 10Gb Network</a:t>
            </a:r>
          </a:p>
          <a:p>
            <a:pPr lvl="2">
              <a:buFontTx/>
              <a:buBlip>
                <a:blip r:embed="rId4"/>
              </a:buBlip>
              <a:defRPr/>
            </a:pPr>
            <a:r>
              <a:rPr sz="2400" dirty="0"/>
              <a:t> </a:t>
            </a:r>
            <a:r>
              <a:rPr sz="2400" b="1" dirty="0"/>
              <a:t>Name Nodes </a:t>
            </a:r>
            <a:r>
              <a:rPr sz="2400" dirty="0"/>
              <a:t>– </a:t>
            </a:r>
            <a:r>
              <a:rPr sz="1800" b="1" dirty="0"/>
              <a:t>3 nodes with the following configuration</a:t>
            </a:r>
          </a:p>
          <a:p>
            <a:pPr lvl="3">
              <a:buFontTx/>
              <a:buBlip>
                <a:blip r:embed="rId4"/>
              </a:buBlip>
              <a:defRPr/>
            </a:pPr>
            <a:r>
              <a:rPr sz="1600" b="1" dirty="0"/>
              <a:t>cc2.8xlarge 32vCPU, 60.5GB RAM 4 X 480Gb Disk 10GB Network</a:t>
            </a:r>
          </a:p>
          <a:p>
            <a:pPr lvl="2">
              <a:buFontTx/>
              <a:buBlip>
                <a:blip r:embed="rId4"/>
              </a:buBlip>
              <a:defRPr/>
            </a:pPr>
            <a:r>
              <a:rPr sz="2400" dirty="0"/>
              <a:t> </a:t>
            </a:r>
            <a:r>
              <a:rPr sz="2400" b="1" dirty="0" err="1"/>
              <a:t>Cloudera</a:t>
            </a:r>
            <a:r>
              <a:rPr sz="2400" b="1" dirty="0"/>
              <a:t> Manager </a:t>
            </a:r>
            <a:r>
              <a:rPr sz="2400" dirty="0"/>
              <a:t>– </a:t>
            </a:r>
            <a:r>
              <a:rPr sz="1800" b="1" dirty="0"/>
              <a:t>1 node with the following configuration</a:t>
            </a:r>
          </a:p>
          <a:p>
            <a:pPr lvl="3">
              <a:buFontTx/>
              <a:buBlip>
                <a:blip r:embed="rId4"/>
              </a:buBlip>
              <a:defRPr/>
            </a:pPr>
            <a:r>
              <a:rPr sz="1600" b="1" dirty="0"/>
              <a:t>cc2.8xlarge 32vCPU, 60.5GB RAM 4 X 480GB Disk 10Gb Network</a:t>
            </a:r>
          </a:p>
          <a:p>
            <a:pPr lvl="2">
              <a:buFontTx/>
              <a:buBlip>
                <a:blip r:embed="rId4"/>
              </a:buBlip>
              <a:defRPr/>
            </a:pPr>
            <a:r>
              <a:rPr sz="2400" b="1" dirty="0"/>
              <a:t>Edge Node </a:t>
            </a:r>
            <a:r>
              <a:rPr sz="2400" dirty="0"/>
              <a:t>– </a:t>
            </a:r>
            <a:r>
              <a:rPr sz="1800" b="1" dirty="0"/>
              <a:t>4 nodes with the following configuration</a:t>
            </a:r>
          </a:p>
          <a:p>
            <a:pPr lvl="3">
              <a:buFontTx/>
              <a:buBlip>
                <a:blip r:embed="rId4"/>
              </a:buBlip>
              <a:defRPr/>
            </a:pPr>
            <a:r>
              <a:rPr sz="1600" b="1" dirty="0"/>
              <a:t>cc2.8xlarge 32vCPU, 60.5GB RAM 4 X 480GB Disk 10Gb Network</a:t>
            </a:r>
          </a:p>
          <a:p>
            <a:pPr lvl="2">
              <a:buFontTx/>
              <a:buBlip>
                <a:blip r:embed="rId4"/>
              </a:buBlip>
              <a:defRPr/>
            </a:pPr>
            <a:r>
              <a:rPr sz="2400" b="1" dirty="0"/>
              <a:t>Database – </a:t>
            </a:r>
            <a:r>
              <a:rPr sz="1800" b="1" dirty="0" err="1"/>
              <a:t>Mysql</a:t>
            </a:r>
            <a:r>
              <a:rPr sz="1800" b="1" dirty="0"/>
              <a:t> 1 VM with the following configuration</a:t>
            </a:r>
          </a:p>
          <a:p>
            <a:pPr lvl="3">
              <a:buFontTx/>
              <a:buBlip>
                <a:blip r:embed="rId4"/>
              </a:buBlip>
              <a:defRPr/>
            </a:pPr>
            <a:r>
              <a:rPr sz="1600" b="1" dirty="0"/>
              <a:t>db.m3.xlarge 4vCPU, 15GB RAM, Disk??, High Network Performance</a:t>
            </a:r>
          </a:p>
          <a:p>
            <a:pPr lvl="2">
              <a:buFontTx/>
              <a:buBlip>
                <a:blip r:embed="rId4"/>
              </a:buBlip>
              <a:defRPr/>
            </a:pPr>
            <a:r>
              <a:rPr sz="2400" b="1" dirty="0"/>
              <a:t>DNS, BIAS, MIT Kerberos, </a:t>
            </a:r>
            <a:r>
              <a:rPr sz="2400" b="1" dirty="0" err="1"/>
              <a:t>Jumpbox</a:t>
            </a:r>
            <a:r>
              <a:rPr sz="2400" b="1" dirty="0"/>
              <a:t> and network management -- </a:t>
            </a:r>
            <a:r>
              <a:rPr sz="1600" b="1" dirty="0"/>
              <a:t>10VMs with the following configuration</a:t>
            </a:r>
            <a:r>
              <a:rPr sz="1400" b="1" dirty="0"/>
              <a:t>.</a:t>
            </a:r>
          </a:p>
          <a:p>
            <a:pPr lvl="3">
              <a:buFontTx/>
              <a:buBlip>
                <a:blip r:embed="rId4"/>
              </a:buBlip>
              <a:defRPr/>
            </a:pPr>
            <a:r>
              <a:rPr sz="1600" b="1" dirty="0"/>
              <a:t>m1.xlarge 4vCPU, 15GB RAM 4X420GB Disk 1Gb Network</a:t>
            </a:r>
            <a:endParaRPr sz="2400" dirty="0"/>
          </a:p>
          <a:p>
            <a:pPr lvl="1">
              <a:buFont typeface="Courier New" panose="02070309020205020404" pitchFamily="49" charset="0"/>
              <a:buChar char="o"/>
              <a:defRPr/>
            </a:pPr>
            <a:endParaRPr sz="24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107</a:t>
            </a:fld>
            <a:endParaRPr lang="en-US" dirty="0"/>
          </a:p>
        </p:txBody>
      </p:sp>
    </p:spTree>
    <p:extLst>
      <p:ext uri="{BB962C8B-B14F-4D97-AF65-F5344CB8AC3E}">
        <p14:creationId xmlns:p14="http://schemas.microsoft.com/office/powerpoint/2010/main" val="3045378980"/>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11267"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a:t>
            </a:r>
            <a:r>
              <a:rPr sz="2400" dirty="0" smtClean="0"/>
              <a:t>2014</a:t>
            </a:r>
          </a:p>
          <a:p>
            <a:pPr lvl="1">
              <a:buFontTx/>
              <a:buBlip>
                <a:blip r:embed="rId4"/>
              </a:buBlip>
              <a:defRPr/>
            </a:pPr>
            <a:r>
              <a:rPr sz="2800" b="1" dirty="0" smtClean="0"/>
              <a:t>Additional Requirements</a:t>
            </a:r>
          </a:p>
          <a:p>
            <a:pPr lvl="2">
              <a:buFontTx/>
              <a:buBlip>
                <a:blip r:embed="rId4"/>
              </a:buBlip>
              <a:defRPr/>
            </a:pPr>
            <a:r>
              <a:rPr sz="2800" b="1" dirty="0" smtClean="0"/>
              <a:t> Integrate these services to Hadoop</a:t>
            </a:r>
          </a:p>
          <a:p>
            <a:pPr lvl="3">
              <a:buFontTx/>
              <a:buBlip>
                <a:blip r:embed="rId4"/>
              </a:buBlip>
              <a:defRPr/>
            </a:pPr>
            <a:r>
              <a:rPr sz="2600" b="1" dirty="0" smtClean="0"/>
              <a:t>Omniture, CDN manager, PPV data from  IT/BI</a:t>
            </a:r>
          </a:p>
          <a:p>
            <a:pPr lvl="4">
              <a:buFontTx/>
              <a:buBlip>
                <a:blip r:embed="rId4"/>
              </a:buBlip>
              <a:defRPr/>
            </a:pPr>
            <a:r>
              <a:rPr sz="2400" b="1" dirty="0" smtClean="0"/>
              <a:t>Requires ftp/stage server </a:t>
            </a:r>
          </a:p>
          <a:p>
            <a:pPr lvl="5">
              <a:buFontTx/>
              <a:buBlip>
                <a:blip r:embed="rId4"/>
              </a:buBlip>
              <a:defRPr/>
            </a:pPr>
            <a:r>
              <a:rPr lang="en-US" b="1" dirty="0" smtClean="0"/>
              <a:t>Use existing BPN ftp server and mount 300GB NAS for storage.</a:t>
            </a:r>
          </a:p>
          <a:p>
            <a:pPr lvl="5">
              <a:buFontTx/>
              <a:buBlip>
                <a:blip r:embed="rId4"/>
              </a:buBlip>
              <a:defRPr/>
            </a:pPr>
            <a:r>
              <a:rPr lang="en-US" b="1" dirty="0" smtClean="0"/>
              <a:t>1 VM – Configuration 1vCPU, 2GB and NAS storage for </a:t>
            </a:r>
            <a:r>
              <a:rPr lang="en-US" b="1" dirty="0" err="1" smtClean="0"/>
              <a:t>cron</a:t>
            </a:r>
            <a:r>
              <a:rPr lang="en-US" b="1" dirty="0" smtClean="0"/>
              <a:t> to </a:t>
            </a:r>
            <a:r>
              <a:rPr lang="en-US" b="1" dirty="0" err="1" smtClean="0"/>
              <a:t>scp</a:t>
            </a:r>
            <a:r>
              <a:rPr lang="en-US" b="1" dirty="0" smtClean="0"/>
              <a:t> the data.</a:t>
            </a:r>
          </a:p>
          <a:p>
            <a:pPr lvl="3">
              <a:buFontTx/>
              <a:buBlip>
                <a:blip r:embed="rId4"/>
              </a:buBlip>
              <a:defRPr/>
            </a:pPr>
            <a:r>
              <a:rPr sz="2600" b="1" dirty="0" smtClean="0"/>
              <a:t>Guide Data, UP-GVH, Social Data, Search History</a:t>
            </a:r>
          </a:p>
          <a:p>
            <a:pPr lvl="4">
              <a:buFontTx/>
              <a:buBlip>
                <a:blip r:embed="rId4"/>
              </a:buBlip>
              <a:defRPr/>
            </a:pPr>
            <a:r>
              <a:rPr sz="2600" b="1" dirty="0"/>
              <a:t> </a:t>
            </a:r>
            <a:r>
              <a:rPr sz="2600" b="1" dirty="0" smtClean="0"/>
              <a:t>Data Ingestion/Service Layer</a:t>
            </a:r>
          </a:p>
          <a:p>
            <a:pPr lvl="5">
              <a:buFontTx/>
              <a:buBlip>
                <a:blip r:embed="rId4"/>
              </a:buBlip>
              <a:defRPr/>
            </a:pPr>
            <a:r>
              <a:rPr lang="en-US" sz="2600" b="1" dirty="0" smtClean="0"/>
              <a:t> </a:t>
            </a:r>
            <a:r>
              <a:rPr lang="en-US" b="1" dirty="0" smtClean="0"/>
              <a:t>Change to existing service – No info available</a:t>
            </a:r>
            <a:endParaRPr lang="en-US" sz="2600" b="1" dirty="0" smtClean="0"/>
          </a:p>
          <a:p>
            <a:pPr lvl="4">
              <a:buFontTx/>
              <a:buBlip>
                <a:blip r:embed="rId4"/>
              </a:buBlip>
              <a:defRPr/>
            </a:pPr>
            <a:r>
              <a:rPr sz="2600" b="1" dirty="0" smtClean="0"/>
              <a:t>Hadoop </a:t>
            </a:r>
          </a:p>
          <a:p>
            <a:pPr lvl="5">
              <a:buFontTx/>
              <a:buBlip>
                <a:blip r:embed="rId4"/>
              </a:buBlip>
              <a:defRPr/>
            </a:pPr>
            <a:r>
              <a:rPr lang="en-US" b="1" dirty="0" smtClean="0"/>
              <a:t>HDFS </a:t>
            </a:r>
            <a:r>
              <a:rPr lang="en-US" b="1" dirty="0"/>
              <a:t> </a:t>
            </a:r>
            <a:r>
              <a:rPr lang="en-US" b="1" dirty="0" smtClean="0"/>
              <a:t>and HDFS together – Storage 5TB</a:t>
            </a:r>
          </a:p>
          <a:p>
            <a:pPr marL="1196975" lvl="3" indent="0">
              <a:buFontTx/>
              <a:buNone/>
              <a:defRPr/>
            </a:pPr>
            <a:endParaRPr sz="1600" dirty="0" smtClean="0"/>
          </a:p>
          <a:p>
            <a:pPr lvl="3">
              <a:buFontTx/>
              <a:buBlip>
                <a:blip r:embed="rId4"/>
              </a:buBlip>
              <a:defRPr/>
            </a:pPr>
            <a:endParaRPr sz="1600" b="1" dirty="0" smtClean="0"/>
          </a:p>
          <a:p>
            <a:pPr marL="854075" lvl="2" indent="0">
              <a:buFontTx/>
              <a:buNone/>
              <a:defRPr/>
            </a:pPr>
            <a:endParaRPr sz="2400" dirty="0" smtClean="0"/>
          </a:p>
          <a:p>
            <a:pPr lvl="3">
              <a:buFontTx/>
              <a:buBlip>
                <a:blip r:embed="rId4"/>
              </a:buBlip>
              <a:defRPr/>
            </a:pPr>
            <a:endParaRPr sz="22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108</a:t>
            </a:fld>
            <a:endParaRPr lang="en-US" dirty="0"/>
          </a:p>
        </p:txBody>
      </p:sp>
    </p:spTree>
    <p:extLst>
      <p:ext uri="{BB962C8B-B14F-4D97-AF65-F5344CB8AC3E}">
        <p14:creationId xmlns:p14="http://schemas.microsoft.com/office/powerpoint/2010/main" val="2745548572"/>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NSA Infrastructure</a:t>
            </a:r>
          </a:p>
        </p:txBody>
      </p:sp>
      <p:sp>
        <p:nvSpPr>
          <p:cNvPr id="12291"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a:t>
            </a:r>
            <a:r>
              <a:rPr sz="2400" dirty="0" smtClean="0"/>
              <a:t>2014</a:t>
            </a:r>
          </a:p>
          <a:p>
            <a:pPr lvl="1">
              <a:buFontTx/>
              <a:buBlip>
                <a:blip r:embed="rId4"/>
              </a:buBlip>
              <a:defRPr/>
            </a:pPr>
            <a:r>
              <a:rPr sz="2800" b="1" dirty="0" smtClean="0"/>
              <a:t>Additional Requirements</a:t>
            </a:r>
          </a:p>
          <a:p>
            <a:pPr lvl="2">
              <a:buFontTx/>
              <a:buBlip>
                <a:blip r:embed="rId4"/>
              </a:buBlip>
              <a:defRPr/>
            </a:pPr>
            <a:r>
              <a:rPr sz="2800" b="1" dirty="0" smtClean="0"/>
              <a:t> Integrate these services to Hadoop continue</a:t>
            </a:r>
          </a:p>
          <a:p>
            <a:pPr lvl="3">
              <a:buFontTx/>
              <a:buBlip>
                <a:blip r:embed="rId4"/>
              </a:buBlip>
              <a:defRPr/>
            </a:pPr>
            <a:r>
              <a:rPr sz="2600" b="1" dirty="0" smtClean="0"/>
              <a:t>Digital Smith</a:t>
            </a:r>
          </a:p>
          <a:p>
            <a:pPr lvl="4">
              <a:buFontTx/>
              <a:buBlip>
                <a:blip r:embed="rId4"/>
              </a:buBlip>
              <a:defRPr/>
            </a:pPr>
            <a:r>
              <a:rPr sz="2400" b="1" dirty="0" smtClean="0"/>
              <a:t>Requirements???</a:t>
            </a:r>
          </a:p>
          <a:p>
            <a:pPr lvl="2">
              <a:buFontTx/>
              <a:buBlip>
                <a:blip r:embed="rId4"/>
              </a:buBlip>
              <a:defRPr/>
            </a:pPr>
            <a:r>
              <a:rPr sz="2800" b="1" dirty="0" smtClean="0"/>
              <a:t>Recommendation Services in POPs</a:t>
            </a:r>
            <a:endParaRPr sz="2800" b="1" dirty="0"/>
          </a:p>
          <a:p>
            <a:pPr lvl="3">
              <a:buFontTx/>
              <a:buBlip>
                <a:blip r:embed="rId4"/>
              </a:buBlip>
              <a:defRPr/>
            </a:pPr>
            <a:r>
              <a:rPr sz="2600" b="1" dirty="0" smtClean="0"/>
              <a:t>Still being designed.</a:t>
            </a:r>
          </a:p>
          <a:p>
            <a:pPr lvl="3">
              <a:buFontTx/>
              <a:buBlip>
                <a:blip r:embed="rId4"/>
              </a:buBlip>
              <a:defRPr/>
            </a:pPr>
            <a:r>
              <a:rPr sz="2600" b="1" dirty="0" smtClean="0"/>
              <a:t>Cache unknown</a:t>
            </a:r>
          </a:p>
          <a:p>
            <a:pPr lvl="3">
              <a:buFontTx/>
              <a:buBlip>
                <a:blip r:embed="rId4"/>
              </a:buBlip>
              <a:defRPr/>
            </a:pPr>
            <a:r>
              <a:rPr sz="2600" b="1" dirty="0" smtClean="0"/>
              <a:t>Log requirements unknown</a:t>
            </a:r>
          </a:p>
          <a:p>
            <a:pPr lvl="3">
              <a:buFontTx/>
              <a:buBlip>
                <a:blip r:embed="rId4"/>
              </a:buBlip>
              <a:defRPr/>
            </a:pPr>
            <a:r>
              <a:rPr sz="2600" b="1" dirty="0" smtClean="0"/>
              <a:t>Requirements are not available.</a:t>
            </a:r>
          </a:p>
          <a:p>
            <a:pPr lvl="2">
              <a:buFontTx/>
              <a:buBlip>
                <a:blip r:embed="rId4"/>
              </a:buBlip>
              <a:defRPr/>
            </a:pPr>
            <a:r>
              <a:rPr sz="2800" b="1" dirty="0" err="1" smtClean="0"/>
              <a:t>ListBuilder</a:t>
            </a:r>
            <a:endParaRPr sz="2800" b="1" dirty="0"/>
          </a:p>
          <a:p>
            <a:pPr lvl="3">
              <a:buFontTx/>
              <a:buBlip>
                <a:blip r:embed="rId4"/>
              </a:buBlip>
              <a:defRPr/>
            </a:pPr>
            <a:r>
              <a:rPr sz="2600" b="1" dirty="0" smtClean="0"/>
              <a:t>Requirements not available</a:t>
            </a:r>
            <a:endParaRPr sz="2400" b="1" dirty="0"/>
          </a:p>
          <a:p>
            <a:pPr marL="1539875" lvl="4" indent="0">
              <a:buFont typeface="Arial" charset="0"/>
              <a:buNone/>
              <a:defRPr/>
            </a:pPr>
            <a:endParaRPr sz="2400" b="1" dirty="0" smtClean="0"/>
          </a:p>
          <a:p>
            <a:pPr marL="1196975" lvl="3" indent="0">
              <a:buFontTx/>
              <a:buNone/>
              <a:defRPr/>
            </a:pPr>
            <a:endParaRPr sz="1600" dirty="0" smtClean="0"/>
          </a:p>
          <a:p>
            <a:pPr lvl="3">
              <a:buFontTx/>
              <a:buBlip>
                <a:blip r:embed="rId4"/>
              </a:buBlip>
              <a:defRPr/>
            </a:pPr>
            <a:endParaRPr sz="1600" b="1" dirty="0" smtClean="0"/>
          </a:p>
          <a:p>
            <a:pPr marL="854075" lvl="2" indent="0">
              <a:buFontTx/>
              <a:buNone/>
              <a:defRPr/>
            </a:pPr>
            <a:endParaRPr sz="2400" dirty="0" smtClean="0"/>
          </a:p>
          <a:p>
            <a:pPr lvl="3">
              <a:buFontTx/>
              <a:buBlip>
                <a:blip r:embed="rId4"/>
              </a:buBlip>
              <a:defRPr/>
            </a:pPr>
            <a:endParaRPr sz="22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109</a:t>
            </a:fld>
            <a:endParaRPr lang="en-US" dirty="0"/>
          </a:p>
        </p:txBody>
      </p:sp>
    </p:spTree>
    <p:extLst>
      <p:ext uri="{BB962C8B-B14F-4D97-AF65-F5344CB8AC3E}">
        <p14:creationId xmlns:p14="http://schemas.microsoft.com/office/powerpoint/2010/main" val="134143852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9" y="639536"/>
            <a:ext cx="7929562" cy="6142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3400" y="0"/>
            <a:ext cx="8229600" cy="609600"/>
          </a:xfrm>
        </p:spPr>
        <p:txBody>
          <a:bodyPr/>
          <a:lstStyle/>
          <a:p>
            <a:r>
              <a:rPr lang="en-US" dirty="0">
                <a:solidFill>
                  <a:schemeClr val="bg1"/>
                </a:solidFill>
              </a:rPr>
              <a:t>System Architecture </a:t>
            </a:r>
            <a:r>
              <a:rPr lang="en-US" dirty="0" smtClean="0">
                <a:solidFill>
                  <a:schemeClr val="bg1"/>
                </a:solidFill>
              </a:rPr>
              <a:t>– </a:t>
            </a:r>
            <a:r>
              <a:rPr lang="en-US" sz="2400" dirty="0" smtClean="0">
                <a:solidFill>
                  <a:schemeClr val="bg1"/>
                </a:solidFill>
              </a:rPr>
              <a:t>VIC Video Intelligence Center</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11</a:t>
            </a:fld>
            <a:endParaRPr lang="en-US" dirty="0"/>
          </a:p>
        </p:txBody>
      </p:sp>
      <p:sp>
        <p:nvSpPr>
          <p:cNvPr id="6" name="Rectangle 5"/>
          <p:cNvSpPr/>
          <p:nvPr/>
        </p:nvSpPr>
        <p:spPr>
          <a:xfrm>
            <a:off x="533399" y="2133600"/>
            <a:ext cx="7467601" cy="4648200"/>
          </a:xfrm>
          <a:prstGeom prst="rect">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144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19812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p:cNvSpPr/>
          <p:nvPr/>
        </p:nvSpPr>
        <p:spPr>
          <a:xfrm>
            <a:off x="2743200" y="37338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1752600" y="2438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p:cNvSpPr/>
          <p:nvPr/>
        </p:nvSpPr>
        <p:spPr>
          <a:xfrm>
            <a:off x="6019800" y="35052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12" name="Oval 11"/>
          <p:cNvSpPr/>
          <p:nvPr/>
        </p:nvSpPr>
        <p:spPr>
          <a:xfrm>
            <a:off x="6858000" y="23622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endParaRPr lang="en-US" dirty="0"/>
          </a:p>
        </p:txBody>
      </p:sp>
      <p:sp>
        <p:nvSpPr>
          <p:cNvPr id="13" name="Oval 12"/>
          <p:cNvSpPr/>
          <p:nvPr/>
        </p:nvSpPr>
        <p:spPr>
          <a:xfrm>
            <a:off x="42672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145660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04800" y="0"/>
            <a:ext cx="8229600" cy="685800"/>
          </a:xfrm>
        </p:spPr>
        <p:txBody>
          <a:bodyPr/>
          <a:lstStyle/>
          <a:p>
            <a:r>
              <a:rPr lang="en-US" altLang="en-US" dirty="0" smtClean="0">
                <a:solidFill>
                  <a:schemeClr val="bg1"/>
                </a:solidFill>
                <a:ea typeface="ＭＳ Ｐゴシック" pitchFamily="34" charset="-128"/>
              </a:rPr>
              <a:t>NSA Infrastructure</a:t>
            </a:r>
          </a:p>
        </p:txBody>
      </p:sp>
      <p:sp>
        <p:nvSpPr>
          <p:cNvPr id="13315" name="Content Placeholder 10"/>
          <p:cNvSpPr txBox="1">
            <a:spLocks/>
          </p:cNvSpPr>
          <p:nvPr/>
        </p:nvSpPr>
        <p:spPr bwMode="auto">
          <a:xfrm>
            <a:off x="457200" y="838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endParaRPr lang="en-US" altLang="en-US" sz="2400"/>
          </a:p>
        </p:txBody>
      </p:sp>
      <p:sp>
        <p:nvSpPr>
          <p:cNvPr id="12" name="Content Placeholder 10"/>
          <p:cNvSpPr txBox="1">
            <a:spLocks/>
          </p:cNvSpPr>
          <p:nvPr/>
        </p:nvSpPr>
        <p:spPr bwMode="auto">
          <a:xfrm>
            <a:off x="76200" y="762000"/>
            <a:ext cx="8915400" cy="5867400"/>
          </a:xfrm>
          <a:prstGeom prst="rect">
            <a:avLst/>
          </a:prstGeom>
          <a:solidFill>
            <a:schemeClr val="bg1"/>
          </a:solidFill>
          <a:ln w="9525">
            <a:solidFill>
              <a:srgbClr val="FF0000"/>
            </a:solid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Tx/>
              <a:buNone/>
              <a:defRPr/>
            </a:pPr>
            <a:r>
              <a:rPr sz="2400" dirty="0"/>
              <a:t>Requirements for Recommendations </a:t>
            </a:r>
            <a:r>
              <a:rPr sz="2400" dirty="0" smtClean="0"/>
              <a:t>2014</a:t>
            </a:r>
          </a:p>
          <a:p>
            <a:pPr lvl="1">
              <a:buFontTx/>
              <a:buBlip>
                <a:blip r:embed="rId4"/>
              </a:buBlip>
              <a:defRPr/>
            </a:pPr>
            <a:r>
              <a:rPr sz="2800" b="1" dirty="0" smtClean="0"/>
              <a:t>Additional Requirements</a:t>
            </a:r>
          </a:p>
          <a:p>
            <a:pPr lvl="2">
              <a:buFontTx/>
              <a:buBlip>
                <a:blip r:embed="rId4"/>
              </a:buBlip>
              <a:defRPr/>
            </a:pPr>
            <a:r>
              <a:rPr sz="2800" b="1" dirty="0" smtClean="0"/>
              <a:t>Data Access/distribution Layer requirements</a:t>
            </a:r>
            <a:endParaRPr sz="2800" b="1" dirty="0"/>
          </a:p>
          <a:p>
            <a:pPr lvl="3">
              <a:buFontTx/>
              <a:buBlip>
                <a:blip r:embed="rId4"/>
              </a:buBlip>
              <a:defRPr/>
            </a:pPr>
            <a:r>
              <a:rPr sz="2600" b="1" dirty="0" smtClean="0"/>
              <a:t>2 VMs in AWS with the following.</a:t>
            </a:r>
          </a:p>
          <a:p>
            <a:pPr lvl="4">
              <a:buFontTx/>
              <a:buBlip>
                <a:blip r:embed="rId4"/>
              </a:buBlip>
              <a:defRPr/>
            </a:pPr>
            <a:r>
              <a:rPr sz="2400" b="1" dirty="0" smtClean="0"/>
              <a:t>8GB RAM, 80GB Disk space, CPU??</a:t>
            </a:r>
          </a:p>
          <a:p>
            <a:pPr lvl="4">
              <a:buFontTx/>
              <a:buBlip>
                <a:blip r:embed="rId4"/>
              </a:buBlip>
              <a:defRPr/>
            </a:pPr>
            <a:r>
              <a:rPr sz="2400" b="1" dirty="0" smtClean="0"/>
              <a:t>Load Balanced VIP</a:t>
            </a:r>
            <a:endParaRPr sz="2400" b="1" dirty="0"/>
          </a:p>
          <a:p>
            <a:pPr marL="1539875" lvl="4" indent="0">
              <a:buFont typeface="Arial" charset="0"/>
              <a:buNone/>
              <a:defRPr/>
            </a:pPr>
            <a:endParaRPr sz="2400" b="1" dirty="0" smtClean="0"/>
          </a:p>
          <a:p>
            <a:pPr marL="1196975" lvl="3" indent="0">
              <a:buFontTx/>
              <a:buNone/>
              <a:defRPr/>
            </a:pPr>
            <a:endParaRPr sz="1600" dirty="0" smtClean="0"/>
          </a:p>
          <a:p>
            <a:pPr lvl="3">
              <a:buFontTx/>
              <a:buBlip>
                <a:blip r:embed="rId4"/>
              </a:buBlip>
              <a:defRPr/>
            </a:pPr>
            <a:endParaRPr sz="1600" b="1" dirty="0" smtClean="0"/>
          </a:p>
          <a:p>
            <a:pPr marL="854075" lvl="2" indent="0">
              <a:buFontTx/>
              <a:buNone/>
              <a:defRPr/>
            </a:pPr>
            <a:endParaRPr sz="2400" dirty="0" smtClean="0"/>
          </a:p>
          <a:p>
            <a:pPr lvl="3">
              <a:buFontTx/>
              <a:buBlip>
                <a:blip r:embed="rId4"/>
              </a:buBlip>
              <a:defRPr/>
            </a:pPr>
            <a:endParaRPr sz="2200" dirty="0" smtClean="0"/>
          </a:p>
          <a:p>
            <a:pPr lvl="1">
              <a:buFont typeface="Courier New" panose="02070309020205020404" pitchFamily="49" charset="0"/>
              <a:buChar char="o"/>
              <a:defRPr/>
            </a:pPr>
            <a:endParaRPr sz="2400" dirty="0"/>
          </a:p>
        </p:txBody>
      </p:sp>
      <p:sp>
        <p:nvSpPr>
          <p:cNvPr id="5" name="Slide Number Placeholder 5"/>
          <p:cNvSpPr>
            <a:spLocks noGrp="1"/>
          </p:cNvSpPr>
          <p:nvPr>
            <p:ph type="sldNum" sz="quarter" idx="12"/>
          </p:nvPr>
        </p:nvSpPr>
        <p:spPr>
          <a:xfrm>
            <a:off x="6553200" y="6356350"/>
            <a:ext cx="2133600" cy="365125"/>
          </a:xfrm>
        </p:spPr>
        <p:txBody>
          <a:bodyPr/>
          <a:lstStyle/>
          <a:p>
            <a:pPr>
              <a:defRPr/>
            </a:pPr>
            <a:fld id="{B0D962A5-4398-49BF-8BF6-99A8C462C1F1}" type="slidenum">
              <a:rPr lang="en-US" smtClean="0"/>
              <a:pPr>
                <a:defRPr/>
              </a:pPr>
              <a:t>110</a:t>
            </a:fld>
            <a:endParaRPr lang="en-US" dirty="0"/>
          </a:p>
        </p:txBody>
      </p:sp>
    </p:spTree>
    <p:extLst>
      <p:ext uri="{BB962C8B-B14F-4D97-AF65-F5344CB8AC3E}">
        <p14:creationId xmlns:p14="http://schemas.microsoft.com/office/powerpoint/2010/main" val="3248453036"/>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Network and Systems Architecture</a:t>
            </a:r>
            <a:endParaRPr lang="en-US" sz="3000" dirty="0"/>
          </a:p>
        </p:txBody>
      </p:sp>
      <p:sp>
        <p:nvSpPr>
          <p:cNvPr id="5" name="Subtitle 4"/>
          <p:cNvSpPr>
            <a:spLocks noGrp="1"/>
          </p:cNvSpPr>
          <p:nvPr>
            <p:ph type="subTitle" idx="1"/>
          </p:nvPr>
        </p:nvSpPr>
        <p:spPr>
          <a:xfrm>
            <a:off x="1066800" y="3762375"/>
            <a:ext cx="4724400" cy="762000"/>
          </a:xfrm>
        </p:spPr>
        <p:txBody>
          <a:bodyPr>
            <a:normAutofit fontScale="62500" lnSpcReduction="20000"/>
          </a:bodyPr>
          <a:lstStyle/>
          <a:p>
            <a:r>
              <a:rPr lang="en-US" smtClean="0"/>
              <a:t>Storage and Network </a:t>
            </a:r>
            <a:r>
              <a:rPr lang="en-US" dirty="0" smtClean="0"/>
              <a:t>Architecture</a:t>
            </a:r>
          </a:p>
          <a:p>
            <a:r>
              <a:rPr lang="en-US" dirty="0"/>
              <a:t>Shaijo </a:t>
            </a:r>
            <a:r>
              <a:rPr lang="en-US" dirty="0" smtClean="0"/>
              <a:t>Mohan</a:t>
            </a:r>
          </a:p>
          <a:p>
            <a:r>
              <a:rPr lang="en-US" dirty="0" smtClean="0"/>
              <a:t>May 27 2014</a:t>
            </a:r>
            <a:endParaRPr lang="en-US" dirty="0"/>
          </a:p>
        </p:txBody>
      </p:sp>
    </p:spTree>
    <p:extLst>
      <p:ext uri="{BB962C8B-B14F-4D97-AF65-F5344CB8AC3E}">
        <p14:creationId xmlns:p14="http://schemas.microsoft.com/office/powerpoint/2010/main" val="5992968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a:spLocks noChangeArrowheads="1"/>
          </p:cNvSpPr>
          <p:nvPr/>
        </p:nvSpPr>
        <p:spPr bwMode="auto">
          <a:xfrm>
            <a:off x="152400" y="31630"/>
            <a:ext cx="8470900" cy="609600"/>
          </a:xfrm>
          <a:prstGeom prst="rect">
            <a:avLst/>
          </a:prstGeom>
          <a:noFill/>
          <a:ln w="9525">
            <a:noFill/>
            <a:miter lim="800000"/>
            <a:headEnd/>
            <a:tailEnd/>
          </a:ln>
        </p:spPr>
        <p:txBody>
          <a:bodyPr lIns="182880" anchor="ctr"/>
          <a:lstStyle/>
          <a:p>
            <a:r>
              <a:rPr lang="en-US" sz="2600" b="1" dirty="0" smtClean="0">
                <a:solidFill>
                  <a:schemeClr val="bg1"/>
                </a:solidFill>
                <a:latin typeface="Calibri"/>
                <a:ea typeface="ＭＳ Ｐゴシック" pitchFamily="-106" charset="-128"/>
                <a:cs typeface="ＭＳ Ｐゴシック" pitchFamily="-106" charset="-128"/>
              </a:rPr>
              <a:t>Agenda</a:t>
            </a:r>
            <a:endParaRPr lang="en-US" sz="2600" b="1" dirty="0">
              <a:solidFill>
                <a:schemeClr val="bg1"/>
              </a:solidFill>
              <a:latin typeface="Calibri"/>
              <a:ea typeface="ＭＳ Ｐゴシック" pitchFamily="-106" charset="-128"/>
              <a:cs typeface="ＭＳ Ｐゴシック" pitchFamily="-106" charset="-128"/>
            </a:endParaRPr>
          </a:p>
        </p:txBody>
      </p:sp>
      <p:graphicFrame>
        <p:nvGraphicFramePr>
          <p:cNvPr id="2" name="Diagram 1"/>
          <p:cNvGraphicFramePr/>
          <p:nvPr>
            <p:extLst>
              <p:ext uri="{D42A27DB-BD31-4B8C-83A1-F6EECF244321}">
                <p14:modId xmlns:p14="http://schemas.microsoft.com/office/powerpoint/2010/main" val="907710057"/>
              </p:ext>
            </p:extLst>
          </p:nvPr>
        </p:nvGraphicFramePr>
        <p:xfrm>
          <a:off x="152400" y="762000"/>
          <a:ext cx="8470900" cy="5714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BBF329AC-57E9-4445-837A-E94770E2CDCF}" type="slidenum">
              <a:rPr lang="en-US" smtClean="0"/>
              <a:t>112</a:t>
            </a:fld>
            <a:endParaRPr lang="en-US" dirty="0"/>
          </a:p>
        </p:txBody>
      </p:sp>
    </p:spTree>
    <p:extLst>
      <p:ext uri="{BB962C8B-B14F-4D97-AF65-F5344CB8AC3E}">
        <p14:creationId xmlns:p14="http://schemas.microsoft.com/office/powerpoint/2010/main" val="217864636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Business Need and Scope</a:t>
            </a:r>
            <a:endParaRPr lang="en-US" dirty="0">
              <a:solidFill>
                <a:schemeClr val="bg1"/>
              </a:solidFill>
            </a:endParaRPr>
          </a:p>
        </p:txBody>
      </p:sp>
      <p:sp>
        <p:nvSpPr>
          <p:cNvPr id="3" name="Content Placeholder 2"/>
          <p:cNvSpPr>
            <a:spLocks noGrp="1"/>
          </p:cNvSpPr>
          <p:nvPr>
            <p:ph sz="half" idx="1"/>
          </p:nvPr>
        </p:nvSpPr>
        <p:spPr>
          <a:xfrm>
            <a:off x="457200" y="609600"/>
            <a:ext cx="8229600" cy="6111875"/>
          </a:xfrm>
        </p:spPr>
        <p:txBody>
          <a:bodyPr/>
          <a:lstStyle/>
          <a:p>
            <a:r>
              <a:rPr lang="en-US" sz="1600" dirty="0" smtClean="0"/>
              <a:t>Recommendations Near Term (2014)</a:t>
            </a:r>
          </a:p>
          <a:p>
            <a:pPr lvl="1"/>
            <a:r>
              <a:rPr lang="en-US" sz="1600" dirty="0" smtClean="0"/>
              <a:t>What's popular (popular across all DIRECTV platforms)</a:t>
            </a:r>
          </a:p>
          <a:p>
            <a:pPr lvl="1"/>
            <a:r>
              <a:rPr lang="en-US" sz="1600" dirty="0" smtClean="0"/>
              <a:t>Household based recommendations (personalized)</a:t>
            </a:r>
          </a:p>
          <a:p>
            <a:pPr lvl="1"/>
            <a:r>
              <a:rPr lang="en-US" sz="1600" dirty="0" smtClean="0"/>
              <a:t>Platforms</a:t>
            </a:r>
          </a:p>
          <a:p>
            <a:pPr lvl="2"/>
            <a:r>
              <a:rPr lang="en-US" sz="1600" dirty="0" smtClean="0"/>
              <a:t>Mobile/Dotcom using REST APIs</a:t>
            </a:r>
          </a:p>
          <a:p>
            <a:pPr lvl="2"/>
            <a:r>
              <a:rPr lang="en-US" sz="1600" dirty="0" smtClean="0"/>
              <a:t>STB using RAS/</a:t>
            </a:r>
            <a:r>
              <a:rPr lang="en-US" sz="1600" dirty="0" err="1" smtClean="0"/>
              <a:t>APG</a:t>
            </a:r>
            <a:endParaRPr lang="en-US" sz="1600" dirty="0" smtClean="0"/>
          </a:p>
          <a:p>
            <a:pPr lvl="0"/>
            <a:r>
              <a:rPr lang="en-US" sz="1600" dirty="0"/>
              <a:t>Compute “What’s Popular” with in DIRECTV</a:t>
            </a:r>
          </a:p>
          <a:p>
            <a:pPr lvl="1"/>
            <a:r>
              <a:rPr lang="en-US" sz="1600" dirty="0"/>
              <a:t>Use CDN data to compute what's popular with in DIRECTV, this covers all our client devices such as BB Connected STB,  Mobile and Dotcom</a:t>
            </a:r>
          </a:p>
          <a:p>
            <a:pPr lvl="1"/>
            <a:r>
              <a:rPr lang="en-US" sz="1600" dirty="0"/>
              <a:t>Use Omniture data, this covers activity on Mobile and Dotcom</a:t>
            </a:r>
          </a:p>
          <a:p>
            <a:pPr lvl="1"/>
            <a:r>
              <a:rPr lang="en-US" sz="1600" dirty="0"/>
              <a:t>Use AMS / DMS data to compute popular live channels</a:t>
            </a:r>
          </a:p>
          <a:p>
            <a:pPr lvl="1"/>
            <a:r>
              <a:rPr lang="en-US" sz="1600" dirty="0"/>
              <a:t>Smart scheduling of carousel titles based on popular CDN downloads</a:t>
            </a:r>
          </a:p>
          <a:p>
            <a:pPr lvl="1"/>
            <a:r>
              <a:rPr lang="en-US" sz="1600" dirty="0"/>
              <a:t>Target: Mobile, Dotcom, STB</a:t>
            </a:r>
          </a:p>
          <a:p>
            <a:pPr lvl="0"/>
            <a:r>
              <a:rPr lang="en-US" sz="1600" dirty="0"/>
              <a:t>Core Recommendation</a:t>
            </a:r>
          </a:p>
          <a:p>
            <a:pPr lvl="1"/>
            <a:r>
              <a:rPr lang="en-US" sz="1600" dirty="0"/>
              <a:t>Household (account level) recommendation engine using Digital smith</a:t>
            </a:r>
          </a:p>
          <a:p>
            <a:pPr lvl="1"/>
            <a:r>
              <a:rPr lang="en-US" sz="1600" dirty="0"/>
              <a:t>Use CDN Manager logs containing STB Card Info to find account level activity</a:t>
            </a:r>
          </a:p>
          <a:p>
            <a:pPr lvl="1"/>
            <a:r>
              <a:rPr lang="en-US" sz="1600" dirty="0"/>
              <a:t>Use Mobile PPV data from </a:t>
            </a:r>
            <a:r>
              <a:rPr lang="en-US" sz="1600" dirty="0" err="1"/>
              <a:t>omniture</a:t>
            </a:r>
            <a:r>
              <a:rPr lang="en-US" sz="1600" dirty="0"/>
              <a:t> to find account level activity</a:t>
            </a:r>
          </a:p>
          <a:p>
            <a:pPr lvl="1"/>
            <a:r>
              <a:rPr lang="en-US" sz="1600" dirty="0"/>
              <a:t>Use Dotcom PPV data from </a:t>
            </a:r>
            <a:r>
              <a:rPr lang="en-US" sz="1600" dirty="0" err="1"/>
              <a:t>omniture</a:t>
            </a:r>
            <a:r>
              <a:rPr lang="en-US" sz="1600" dirty="0"/>
              <a:t> to find account level activity</a:t>
            </a:r>
          </a:p>
          <a:p>
            <a:pPr lvl="1"/>
            <a:r>
              <a:rPr lang="en-US" sz="1600" dirty="0"/>
              <a:t>Target Mobile and Dotcom </a:t>
            </a:r>
          </a:p>
          <a:p>
            <a:pPr lvl="1"/>
            <a:r>
              <a:rPr lang="en-US" sz="1600" dirty="0"/>
              <a:t>Influence voice search results</a:t>
            </a:r>
          </a:p>
          <a:p>
            <a:pPr marL="0" indent="0">
              <a:buNone/>
            </a:pPr>
            <a:endParaRPr lang="en-US" dirty="0" smtClean="0"/>
          </a:p>
          <a:p>
            <a:pPr lvl="1"/>
            <a:endParaRPr lang="en-US" dirty="0" smtClean="0"/>
          </a:p>
          <a:p>
            <a:pPr marL="1196975" lvl="3" indent="0">
              <a:buNone/>
            </a:pPr>
            <a:endParaRPr lang="en-US" dirty="0" smtClean="0"/>
          </a:p>
          <a:p>
            <a:pPr lvl="2"/>
            <a:endParaRPr lang="en-US" dirty="0"/>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113</a:t>
            </a:fld>
            <a:endParaRPr lang="en-US" dirty="0"/>
          </a:p>
        </p:txBody>
      </p:sp>
    </p:spTree>
    <p:extLst>
      <p:ext uri="{BB962C8B-B14F-4D97-AF65-F5344CB8AC3E}">
        <p14:creationId xmlns:p14="http://schemas.microsoft.com/office/powerpoint/2010/main" val="37175716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467600" cy="609600"/>
          </a:xfrm>
        </p:spPr>
        <p:txBody>
          <a:bodyPr/>
          <a:lstStyle/>
          <a:p>
            <a:r>
              <a:rPr lang="en-US" dirty="0" smtClean="0">
                <a:solidFill>
                  <a:schemeClr val="bg1"/>
                </a:solidFill>
              </a:rPr>
              <a:t>Scope of work -</a:t>
            </a:r>
            <a:r>
              <a:rPr lang="en-US" dirty="0" err="1" smtClean="0">
                <a:solidFill>
                  <a:schemeClr val="bg1"/>
                </a:solidFill>
              </a:rPr>
              <a:t>contd</a:t>
            </a:r>
            <a:endParaRPr lang="en-US" dirty="0">
              <a:solidFill>
                <a:schemeClr val="bg1"/>
              </a:solidFill>
            </a:endParaRPr>
          </a:p>
        </p:txBody>
      </p:sp>
      <p:sp>
        <p:nvSpPr>
          <p:cNvPr id="3" name="Content Placeholder 2"/>
          <p:cNvSpPr>
            <a:spLocks noGrp="1"/>
          </p:cNvSpPr>
          <p:nvPr>
            <p:ph sz="half" idx="1"/>
          </p:nvPr>
        </p:nvSpPr>
        <p:spPr>
          <a:xfrm>
            <a:off x="381000" y="762000"/>
            <a:ext cx="8153400" cy="5594350"/>
          </a:xfrm>
        </p:spPr>
        <p:txBody>
          <a:bodyPr/>
          <a:lstStyle/>
          <a:p>
            <a:r>
              <a:rPr lang="en-US" dirty="0"/>
              <a:t>Core </a:t>
            </a:r>
            <a:r>
              <a:rPr lang="en-US" dirty="0" smtClean="0"/>
              <a:t>Recommendation (Continued)</a:t>
            </a:r>
            <a:endParaRPr lang="en-US" dirty="0"/>
          </a:p>
          <a:p>
            <a:pPr lvl="1"/>
            <a:r>
              <a:rPr lang="en-US" dirty="0" smtClean="0"/>
              <a:t>Enhance </a:t>
            </a:r>
            <a:r>
              <a:rPr lang="en-US" dirty="0"/>
              <a:t>RAS </a:t>
            </a:r>
            <a:r>
              <a:rPr lang="en-US" dirty="0" smtClean="0"/>
              <a:t>(Recommendation Authoring System) by </a:t>
            </a:r>
            <a:r>
              <a:rPr lang="en-US" dirty="0"/>
              <a:t>using </a:t>
            </a:r>
            <a:r>
              <a:rPr lang="en-US" dirty="0" smtClean="0"/>
              <a:t>Digital smiths similarity data</a:t>
            </a:r>
            <a:endParaRPr lang="en-US" dirty="0"/>
          </a:p>
          <a:p>
            <a:pPr lvl="1"/>
            <a:r>
              <a:rPr lang="en-US" dirty="0" smtClean="0"/>
              <a:t>RAS </a:t>
            </a:r>
            <a:r>
              <a:rPr lang="en-US" dirty="0"/>
              <a:t>could use </a:t>
            </a:r>
            <a:r>
              <a:rPr lang="en-US" dirty="0" smtClean="0"/>
              <a:t>Digital smiths similarity </a:t>
            </a:r>
            <a:r>
              <a:rPr lang="en-US" dirty="0"/>
              <a:t>for better </a:t>
            </a:r>
            <a:r>
              <a:rPr lang="en-US" dirty="0" smtClean="0"/>
              <a:t>results</a:t>
            </a:r>
          </a:p>
          <a:p>
            <a:pPr lvl="1"/>
            <a:r>
              <a:rPr lang="en-US" dirty="0"/>
              <a:t>T</a:t>
            </a:r>
            <a:r>
              <a:rPr lang="en-US" dirty="0" smtClean="0"/>
              <a:t>arget </a:t>
            </a:r>
            <a:r>
              <a:rPr lang="en-US" dirty="0"/>
              <a:t>connected and non-connected </a:t>
            </a:r>
            <a:r>
              <a:rPr lang="en-US" dirty="0" smtClean="0"/>
              <a:t>STB</a:t>
            </a:r>
          </a:p>
          <a:p>
            <a:pPr lvl="1"/>
            <a:r>
              <a:rPr lang="en-US" dirty="0" smtClean="0"/>
              <a:t>Personalized movie recordings from carousel and linear</a:t>
            </a:r>
          </a:p>
          <a:p>
            <a:pPr lvl="1"/>
            <a:r>
              <a:rPr lang="en-US" dirty="0" smtClean="0"/>
              <a:t>Provide most relevant recommendations per timeslot / client for MYDIRECTV </a:t>
            </a:r>
            <a:endParaRPr lang="en-US" dirty="0"/>
          </a:p>
          <a:p>
            <a:r>
              <a:rPr lang="en-US" dirty="0" smtClean="0"/>
              <a:t>Infrastructure</a:t>
            </a:r>
          </a:p>
          <a:p>
            <a:pPr lvl="1"/>
            <a:r>
              <a:rPr lang="en-US" dirty="0" smtClean="0"/>
              <a:t>Hardware: AMS 100% call back. 8 Million out of 12 Million by March 2014</a:t>
            </a:r>
          </a:p>
          <a:p>
            <a:pPr lvl="1"/>
            <a:r>
              <a:rPr lang="en-US" dirty="0" smtClean="0"/>
              <a:t>Software: VDDS / VDCS Migration by June 2014</a:t>
            </a:r>
          </a:p>
          <a:p>
            <a:pPr lvl="1"/>
            <a:r>
              <a:rPr lang="en-US" dirty="0" smtClean="0"/>
              <a:t>Enables feedback loop with STBs, which in-turn strengthens core recommendations</a:t>
            </a:r>
          </a:p>
        </p:txBody>
      </p:sp>
      <p:sp>
        <p:nvSpPr>
          <p:cNvPr id="5" name="Date Placeholder 4"/>
          <p:cNvSpPr>
            <a:spLocks noGrp="1"/>
          </p:cNvSpPr>
          <p:nvPr>
            <p:ph type="dt" sz="half" idx="10"/>
          </p:nvPr>
        </p:nvSpPr>
        <p:spPr/>
        <p:txBody>
          <a:bodyPr/>
          <a:lstStyle/>
          <a:p>
            <a:pPr>
              <a:defRPr/>
            </a:pPr>
            <a:fld id="{04D97570-8A7F-4303-91C6-36D697E475F2}" type="datetime1">
              <a:rPr lang="en-US" smtClean="0"/>
              <a:t>6/4/2014</a:t>
            </a:fld>
            <a:endParaRPr lang="en-US"/>
          </a:p>
        </p:txBody>
      </p:sp>
      <p:sp>
        <p:nvSpPr>
          <p:cNvPr id="6" name="Footer Placeholder 5"/>
          <p:cNvSpPr>
            <a:spLocks noGrp="1"/>
          </p:cNvSpPr>
          <p:nvPr>
            <p:ph type="ftr" sz="quarter" idx="11"/>
          </p:nvPr>
        </p:nvSpPr>
        <p:spPr/>
        <p:txBody>
          <a:bodyPr/>
          <a:lstStyle/>
          <a:p>
            <a:pPr>
              <a:defRPr/>
            </a:pPr>
            <a:r>
              <a:rPr lang="en-US" smtClean="0"/>
              <a:t>DIRECTV Proprietary</a:t>
            </a:r>
            <a:endParaRPr lang="en-US"/>
          </a:p>
        </p:txBody>
      </p:sp>
      <p:sp>
        <p:nvSpPr>
          <p:cNvPr id="7" name="Slide Number Placeholder 6"/>
          <p:cNvSpPr>
            <a:spLocks noGrp="1"/>
          </p:cNvSpPr>
          <p:nvPr>
            <p:ph type="sldNum" sz="quarter" idx="12"/>
          </p:nvPr>
        </p:nvSpPr>
        <p:spPr/>
        <p:txBody>
          <a:bodyPr/>
          <a:lstStyle/>
          <a:p>
            <a:pPr>
              <a:defRPr/>
            </a:pPr>
            <a:fld id="{0E341661-9308-4378-A34B-AE2A07B43F9D}" type="slidenum">
              <a:rPr lang="en-US" smtClean="0"/>
              <a:pPr>
                <a:defRPr/>
              </a:pPr>
              <a:t>114</a:t>
            </a:fld>
            <a:endParaRPr lang="en-US"/>
          </a:p>
        </p:txBody>
      </p:sp>
    </p:spTree>
    <p:extLst>
      <p:ext uri="{BB962C8B-B14F-4D97-AF65-F5344CB8AC3E}">
        <p14:creationId xmlns:p14="http://schemas.microsoft.com/office/powerpoint/2010/main" val="34225316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Use cases traffic and capacity assumptions</a:t>
            </a:r>
            <a:endParaRPr lang="en-US" dirty="0">
              <a:solidFill>
                <a:schemeClr val="bg1"/>
              </a:solidFill>
            </a:endParaRPr>
          </a:p>
        </p:txBody>
      </p:sp>
      <p:sp>
        <p:nvSpPr>
          <p:cNvPr id="3" name="Content Placeholder 2"/>
          <p:cNvSpPr>
            <a:spLocks noGrp="1"/>
          </p:cNvSpPr>
          <p:nvPr>
            <p:ph sz="half" idx="1"/>
          </p:nvPr>
        </p:nvSpPr>
        <p:spPr>
          <a:xfrm>
            <a:off x="457200" y="609600"/>
            <a:ext cx="8229600" cy="6111875"/>
          </a:xfrm>
        </p:spPr>
        <p:txBody>
          <a:bodyPr/>
          <a:lstStyle/>
          <a:p>
            <a:r>
              <a:rPr lang="en-US" sz="1800" dirty="0" smtClean="0"/>
              <a:t>What's popular</a:t>
            </a:r>
          </a:p>
          <a:p>
            <a:pPr lvl="1"/>
            <a:r>
              <a:rPr lang="en-US" sz="1800" dirty="0" smtClean="0"/>
              <a:t>Definition of what's popular</a:t>
            </a:r>
          </a:p>
          <a:p>
            <a:r>
              <a:rPr lang="en-US" sz="1800" dirty="0" smtClean="0"/>
              <a:t>The How</a:t>
            </a:r>
          </a:p>
          <a:p>
            <a:pPr lvl="1"/>
            <a:r>
              <a:rPr lang="en-US" sz="1800" dirty="0" smtClean="0"/>
              <a:t>Structure of the incoming data (csv, xml, binary)</a:t>
            </a:r>
          </a:p>
          <a:p>
            <a:pPr lvl="1"/>
            <a:r>
              <a:rPr lang="en-US" sz="1800" dirty="0" smtClean="0"/>
              <a:t>Frequency of the incoming data (daily)</a:t>
            </a:r>
          </a:p>
          <a:p>
            <a:pPr lvl="1"/>
            <a:r>
              <a:rPr lang="en-US" sz="1800" dirty="0" smtClean="0"/>
              <a:t>Volume of incoming data ( &gt; ~</a:t>
            </a:r>
            <a:r>
              <a:rPr lang="en-US" sz="1800" dirty="0" err="1" smtClean="0"/>
              <a:t>300G</a:t>
            </a:r>
            <a:r>
              <a:rPr lang="en-US" sz="1800" dirty="0" smtClean="0"/>
              <a:t> per day delta)</a:t>
            </a:r>
          </a:p>
          <a:p>
            <a:pPr lvl="1"/>
            <a:r>
              <a:rPr lang="en-US" sz="1800" dirty="0" smtClean="0"/>
              <a:t>Actual processing of the data (Hadoop Tools)</a:t>
            </a:r>
          </a:p>
          <a:p>
            <a:pPr lvl="1"/>
            <a:r>
              <a:rPr lang="en-US" sz="1800" dirty="0" smtClean="0"/>
              <a:t>How the output is going to be delivered to client devices</a:t>
            </a:r>
          </a:p>
          <a:p>
            <a:pPr lvl="2"/>
            <a:r>
              <a:rPr lang="en-US" sz="1800" dirty="0" smtClean="0"/>
              <a:t>For phones, tablets and dotcom: Meta data delivery via REST</a:t>
            </a:r>
          </a:p>
          <a:p>
            <a:pPr lvl="2"/>
            <a:r>
              <a:rPr lang="en-US" sz="1800" dirty="0" smtClean="0"/>
              <a:t>For </a:t>
            </a:r>
            <a:r>
              <a:rPr lang="en-US" sz="1800" dirty="0"/>
              <a:t>phones, tablets and dotcom: </a:t>
            </a:r>
            <a:r>
              <a:rPr lang="en-US" sz="1800" dirty="0" smtClean="0"/>
              <a:t>Content </a:t>
            </a:r>
            <a:r>
              <a:rPr lang="en-US" sz="1800" dirty="0"/>
              <a:t>delivery via </a:t>
            </a:r>
            <a:r>
              <a:rPr lang="en-US" sz="1800" dirty="0" smtClean="0"/>
              <a:t>CDN</a:t>
            </a:r>
          </a:p>
          <a:p>
            <a:pPr lvl="2"/>
            <a:r>
              <a:rPr lang="en-US" sz="1800" dirty="0" smtClean="0"/>
              <a:t>For STB: Meta data delivery via APG</a:t>
            </a:r>
          </a:p>
          <a:p>
            <a:pPr lvl="2"/>
            <a:r>
              <a:rPr lang="en-US" sz="1800" dirty="0" smtClean="0"/>
              <a:t>For STB: Content delivery  using PSS Carousal</a:t>
            </a:r>
          </a:p>
          <a:p>
            <a:pPr lvl="1"/>
            <a:r>
              <a:rPr lang="en-US" sz="1800" dirty="0" smtClean="0"/>
              <a:t>How fresh and relevant is this information to the end user (daily)</a:t>
            </a:r>
          </a:p>
          <a:p>
            <a:pPr lvl="1"/>
            <a:r>
              <a:rPr lang="en-US" sz="1800" dirty="0" smtClean="0"/>
              <a:t>User feels informed about popularity charts</a:t>
            </a:r>
          </a:p>
          <a:p>
            <a:r>
              <a:rPr lang="en-US" dirty="0" smtClean="0"/>
              <a:t>Capacity planning assumptions and projections</a:t>
            </a:r>
          </a:p>
          <a:p>
            <a:pPr marL="0" indent="0">
              <a:buNone/>
            </a:pPr>
            <a:endParaRPr lang="en-US" dirty="0" smtClean="0"/>
          </a:p>
          <a:p>
            <a:pPr lvl="2"/>
            <a:endParaRPr lang="en-US" dirty="0" smtClean="0"/>
          </a:p>
          <a:p>
            <a:pPr marL="1196975" lvl="3" indent="0">
              <a:buNone/>
            </a:pPr>
            <a:endParaRPr lang="en-US" dirty="0" smtClean="0"/>
          </a:p>
          <a:p>
            <a:pPr lvl="2"/>
            <a:endParaRPr lang="en-US" dirty="0"/>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115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58186691"/>
              </p:ext>
            </p:extLst>
          </p:nvPr>
        </p:nvGraphicFramePr>
        <p:xfrm>
          <a:off x="1524000" y="5638800"/>
          <a:ext cx="4800600" cy="1002665"/>
        </p:xfrm>
        <a:graphic>
          <a:graphicData uri="http://schemas.openxmlformats.org/drawingml/2006/table">
            <a:tbl>
              <a:tblPr firstRow="1" firstCol="1" bandRow="1">
                <a:tableStyleId>{5C22544A-7EE6-4342-B048-85BDC9FD1C3A}</a:tableStyleId>
              </a:tblPr>
              <a:tblGrid>
                <a:gridCol w="914400"/>
                <a:gridCol w="685800"/>
                <a:gridCol w="657860"/>
                <a:gridCol w="767715"/>
                <a:gridCol w="827405"/>
                <a:gridCol w="947420"/>
              </a:tblGrid>
              <a:tr h="301625">
                <a:tc>
                  <a:txBody>
                    <a:bodyPr/>
                    <a:lstStyle/>
                    <a:p>
                      <a:pPr marL="0" marR="0">
                        <a:lnSpc>
                          <a:spcPct val="115000"/>
                        </a:lnSpc>
                        <a:spcBef>
                          <a:spcPts val="0"/>
                        </a:spcBef>
                        <a:spcAft>
                          <a:spcPts val="0"/>
                        </a:spcAft>
                      </a:pPr>
                      <a:r>
                        <a:rPr lang="en-US" sz="1000" dirty="0">
                          <a:effectLst/>
                        </a:rPr>
                        <a:t>Year</a:t>
                      </a:r>
                      <a:endParaRPr lang="en-US" sz="1100" dirty="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2012</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dirty="0">
                          <a:effectLst/>
                        </a:rPr>
                        <a:t>2013</a:t>
                      </a:r>
                      <a:endParaRPr lang="en-US" sz="1100" dirty="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2014</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2015</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2016</a:t>
                      </a:r>
                      <a:endParaRPr lang="en-US" sz="1100">
                        <a:effectLst/>
                        <a:latin typeface="Arial"/>
                        <a:ea typeface="Times New Roman"/>
                      </a:endParaRPr>
                    </a:p>
                  </a:txBody>
                  <a:tcPr marL="68580" marR="68580" marT="0" marB="0" anchor="ctr"/>
                </a:tc>
              </a:tr>
              <a:tr h="657225">
                <a:tc>
                  <a:txBody>
                    <a:bodyPr/>
                    <a:lstStyle/>
                    <a:p>
                      <a:pPr marL="0" marR="0">
                        <a:lnSpc>
                          <a:spcPct val="115000"/>
                        </a:lnSpc>
                        <a:spcBef>
                          <a:spcPts val="0"/>
                        </a:spcBef>
                        <a:spcAft>
                          <a:spcPts val="0"/>
                        </a:spcAft>
                      </a:pPr>
                      <a:r>
                        <a:rPr lang="en-US" sz="1000">
                          <a:effectLst/>
                        </a:rPr>
                        <a:t>Predicted DIRECTV authenticated portal users</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dirty="0">
                          <a:effectLst/>
                        </a:rPr>
                        <a:t>1,800,000</a:t>
                      </a:r>
                      <a:endParaRPr lang="en-US" sz="1100" dirty="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3,200,000</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dirty="0">
                          <a:effectLst/>
                        </a:rPr>
                        <a:t>4,160,000</a:t>
                      </a:r>
                      <a:endParaRPr lang="en-US" sz="1100" dirty="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a:effectLst/>
                        </a:rPr>
                        <a:t>5,408,000</a:t>
                      </a:r>
                      <a:endParaRPr lang="en-US" sz="1100">
                        <a:effectLst/>
                        <a:latin typeface="Arial"/>
                        <a:ea typeface="Times New Roman"/>
                      </a:endParaRPr>
                    </a:p>
                  </a:txBody>
                  <a:tcPr marL="68580" marR="68580" marT="0" marB="0" anchor="ctr"/>
                </a:tc>
                <a:tc>
                  <a:txBody>
                    <a:bodyPr/>
                    <a:lstStyle/>
                    <a:p>
                      <a:pPr marL="0" marR="0" algn="ctr">
                        <a:lnSpc>
                          <a:spcPct val="115000"/>
                        </a:lnSpc>
                        <a:spcBef>
                          <a:spcPts val="0"/>
                        </a:spcBef>
                        <a:spcAft>
                          <a:spcPts val="0"/>
                        </a:spcAft>
                      </a:pPr>
                      <a:r>
                        <a:rPr lang="en-US" sz="1000" dirty="0">
                          <a:effectLst/>
                        </a:rPr>
                        <a:t>7,030,400</a:t>
                      </a:r>
                      <a:endParaRPr lang="en-US" sz="1100" dirty="0">
                        <a:effectLst/>
                        <a:latin typeface="Arial"/>
                        <a:ea typeface="Times New Roman"/>
                      </a:endParaRPr>
                    </a:p>
                  </a:txBody>
                  <a:tcPr marL="68580" marR="68580" marT="0" marB="0" anchor="ctr"/>
                </a:tc>
              </a:tr>
            </a:tbl>
          </a:graphicData>
        </a:graphic>
      </p:graphicFrame>
    </p:spTree>
    <p:extLst>
      <p:ext uri="{BB962C8B-B14F-4D97-AF65-F5344CB8AC3E}">
        <p14:creationId xmlns:p14="http://schemas.microsoft.com/office/powerpoint/2010/main" val="28904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500"/>
                                        <p:tgtEl>
                                          <p:spTgt spid="3">
                                            <p:txEl>
                                              <p:pRg st="13" end="1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animEffect transition="in" filter="fade">
                                      <p:cBhvr>
                                        <p:cTn id="6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599"/>
            <a:ext cx="7924800" cy="5554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3400" y="0"/>
            <a:ext cx="8229600" cy="609600"/>
          </a:xfrm>
        </p:spPr>
        <p:txBody>
          <a:bodyPr/>
          <a:lstStyle/>
          <a:p>
            <a:r>
              <a:rPr lang="en-US" dirty="0" smtClean="0">
                <a:solidFill>
                  <a:schemeClr val="bg1"/>
                </a:solidFill>
              </a:rPr>
              <a:t>Key focus points for NSA network</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116</a:t>
            </a:fld>
            <a:endParaRPr lang="en-US" dirty="0"/>
          </a:p>
        </p:txBody>
      </p:sp>
      <p:sp>
        <p:nvSpPr>
          <p:cNvPr id="6" name="Rectangle 5"/>
          <p:cNvSpPr/>
          <p:nvPr/>
        </p:nvSpPr>
        <p:spPr>
          <a:xfrm>
            <a:off x="1524000" y="1828800"/>
            <a:ext cx="6477000" cy="4114800"/>
          </a:xfrm>
          <a:prstGeom prst="rect">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50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27432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p:cNvSpPr/>
          <p:nvPr/>
        </p:nvSpPr>
        <p:spPr>
          <a:xfrm>
            <a:off x="3352800" y="32766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2362200" y="22098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p:cNvSpPr/>
          <p:nvPr/>
        </p:nvSpPr>
        <p:spPr>
          <a:xfrm>
            <a:off x="6248400" y="32766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12" name="Oval 11"/>
          <p:cNvSpPr/>
          <p:nvPr/>
        </p:nvSpPr>
        <p:spPr>
          <a:xfrm>
            <a:off x="6858000" y="21336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endParaRPr lang="en-US" dirty="0"/>
          </a:p>
        </p:txBody>
      </p:sp>
      <p:sp>
        <p:nvSpPr>
          <p:cNvPr id="13" name="Oval 12"/>
          <p:cNvSpPr/>
          <p:nvPr/>
        </p:nvSpPr>
        <p:spPr>
          <a:xfrm>
            <a:off x="4267200" y="5486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6561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ISP POPs with AWS</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pPr>
                <a:defRPr/>
              </a:pPr>
              <a:t>117</a:t>
            </a:fld>
            <a:endParaRPr lang="en-US" dirty="0"/>
          </a:p>
        </p:txBody>
      </p:sp>
      <p:pic>
        <p:nvPicPr>
          <p:cNvPr id="3" name="Picture 2"/>
          <p:cNvPicPr>
            <a:picLocks noChangeAspect="1" noChangeArrowheads="1"/>
          </p:cNvPicPr>
          <p:nvPr/>
        </p:nvPicPr>
        <p:blipFill>
          <a:blip r:embed="rId3"/>
          <a:srcRect/>
          <a:stretch>
            <a:fillRect/>
          </a:stretch>
        </p:blipFill>
        <p:spPr bwMode="auto">
          <a:xfrm>
            <a:off x="228600" y="762000"/>
            <a:ext cx="8534400" cy="5959476"/>
          </a:xfrm>
          <a:prstGeom prst="rect">
            <a:avLst/>
          </a:prstGeom>
          <a:noFill/>
          <a:ln w="9525">
            <a:noFill/>
            <a:miter lim="800000"/>
            <a:headEnd/>
            <a:tailEnd/>
          </a:ln>
        </p:spPr>
      </p:pic>
    </p:spTree>
    <p:extLst>
      <p:ext uri="{BB962C8B-B14F-4D97-AF65-F5344CB8AC3E}">
        <p14:creationId xmlns:p14="http://schemas.microsoft.com/office/powerpoint/2010/main" val="21521852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Recommendations – Network View</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pPr>
                <a:defRPr/>
              </a:pPr>
              <a:t>118</a:t>
            </a:fld>
            <a:endParaRPr lang="en-US" dirty="0"/>
          </a:p>
        </p:txBody>
      </p:sp>
      <p:pic>
        <p:nvPicPr>
          <p:cNvPr id="1027" name="Picture 3"/>
          <p:cNvPicPr>
            <a:picLocks noChangeAspect="1" noChangeArrowheads="1"/>
          </p:cNvPicPr>
          <p:nvPr/>
        </p:nvPicPr>
        <p:blipFill>
          <a:blip r:embed="rId3"/>
          <a:srcRect/>
          <a:stretch>
            <a:fillRect/>
          </a:stretch>
        </p:blipFill>
        <p:spPr bwMode="auto">
          <a:xfrm>
            <a:off x="152400" y="695326"/>
            <a:ext cx="8868405" cy="5857874"/>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2133599" y="5410200"/>
            <a:ext cx="4876801" cy="942975"/>
          </a:xfrm>
          <a:prstGeom prst="rect">
            <a:avLst/>
          </a:prstGeom>
          <a:noFill/>
          <a:ln w="9525">
            <a:noFill/>
            <a:miter lim="800000"/>
            <a:headEnd/>
            <a:tailEnd/>
          </a:ln>
        </p:spPr>
      </p:pic>
      <p:pic>
        <p:nvPicPr>
          <p:cNvPr id="1029" name="Picture 5"/>
          <p:cNvPicPr>
            <a:picLocks noChangeAspect="1" noChangeArrowheads="1"/>
          </p:cNvPicPr>
          <p:nvPr/>
        </p:nvPicPr>
        <p:blipFill>
          <a:blip r:embed="rId5"/>
          <a:srcRect/>
          <a:stretch>
            <a:fillRect/>
          </a:stretch>
        </p:blipFill>
        <p:spPr bwMode="auto">
          <a:xfrm>
            <a:off x="1295399" y="1371600"/>
            <a:ext cx="6553201" cy="381000"/>
          </a:xfrm>
          <a:prstGeom prst="rect">
            <a:avLst/>
          </a:prstGeom>
          <a:noFill/>
          <a:ln w="9525">
            <a:noFill/>
            <a:miter lim="800000"/>
            <a:headEnd/>
            <a:tailEnd/>
          </a:ln>
        </p:spPr>
      </p:pic>
    </p:spTree>
    <p:extLst>
      <p:ext uri="{BB962C8B-B14F-4D97-AF65-F5344CB8AC3E}">
        <p14:creationId xmlns:p14="http://schemas.microsoft.com/office/powerpoint/2010/main" val="455440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checkerboard(across)">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b="1" dirty="0" smtClean="0">
                <a:ea typeface="ＭＳ Ｐゴシック" pitchFamily="34" charset="-128"/>
              </a:rPr>
              <a:t>Cloudera on AWS</a:t>
            </a:r>
          </a:p>
        </p:txBody>
      </p:sp>
      <p:sp>
        <p:nvSpPr>
          <p:cNvPr id="8195" name="Content Placeholder 2"/>
          <p:cNvSpPr>
            <a:spLocks noGrp="1"/>
          </p:cNvSpPr>
          <p:nvPr>
            <p:ph idx="1"/>
          </p:nvPr>
        </p:nvSpPr>
        <p:spPr/>
        <p:txBody>
          <a:bodyPr/>
          <a:lstStyle/>
          <a:p>
            <a:r>
              <a:rPr lang="en-US" altLang="en-US" dirty="0" smtClean="0">
                <a:ea typeface="ＭＳ Ｐゴシック" pitchFamily="34" charset="-128"/>
              </a:rPr>
              <a:t>Requirements</a:t>
            </a:r>
          </a:p>
          <a:p>
            <a:pPr lvl="1" eaLnBrk="1" hangingPunct="1"/>
            <a:r>
              <a:rPr lang="en-US" dirty="0" smtClean="0">
                <a:solidFill>
                  <a:schemeClr val="tx1"/>
                </a:solidFill>
              </a:rPr>
              <a:t>Non-Production environment</a:t>
            </a:r>
          </a:p>
          <a:p>
            <a:pPr lvl="1" eaLnBrk="1" hangingPunct="1"/>
            <a:r>
              <a:rPr lang="en-US" dirty="0" smtClean="0">
                <a:solidFill>
                  <a:schemeClr val="tx1"/>
                </a:solidFill>
              </a:rPr>
              <a:t>Production environment</a:t>
            </a:r>
          </a:p>
          <a:p>
            <a:pPr lvl="1" eaLnBrk="1" hangingPunct="1"/>
            <a:r>
              <a:rPr lang="en-US" dirty="0" smtClean="0">
                <a:solidFill>
                  <a:schemeClr val="tx1"/>
                </a:solidFill>
              </a:rPr>
              <a:t>BIAS Integration</a:t>
            </a:r>
          </a:p>
          <a:p>
            <a:pPr lvl="1" eaLnBrk="1" hangingPunct="1"/>
            <a:r>
              <a:rPr lang="en-US" dirty="0" smtClean="0">
                <a:solidFill>
                  <a:schemeClr val="tx1"/>
                </a:solidFill>
              </a:rPr>
              <a:t>DNS Integration</a:t>
            </a:r>
          </a:p>
          <a:p>
            <a:pPr lvl="1" eaLnBrk="1" hangingPunct="1"/>
            <a:r>
              <a:rPr lang="en-US" dirty="0" smtClean="0">
                <a:solidFill>
                  <a:schemeClr val="tx1"/>
                </a:solidFill>
              </a:rPr>
              <a:t>Remote connectivity</a:t>
            </a:r>
          </a:p>
          <a:p>
            <a:pPr lvl="1" eaLnBrk="1" hangingPunct="1"/>
            <a:r>
              <a:rPr lang="en-US" dirty="0" smtClean="0">
                <a:solidFill>
                  <a:schemeClr val="tx1"/>
                </a:solidFill>
              </a:rPr>
              <a:t>Monitoring</a:t>
            </a:r>
          </a:p>
          <a:p>
            <a:pPr lvl="1" eaLnBrk="1" hangingPunct="1"/>
            <a:r>
              <a:rPr lang="en-US" dirty="0" smtClean="0">
                <a:solidFill>
                  <a:schemeClr val="tx1"/>
                </a:solidFill>
              </a:rPr>
              <a:t>Security</a:t>
            </a:r>
          </a:p>
        </p:txBody>
      </p:sp>
      <p:sp>
        <p:nvSpPr>
          <p:cNvPr id="819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b="0" smtClean="0">
                <a:solidFill>
                  <a:srgbClr val="898989"/>
                </a:solidFill>
              </a:rPr>
              <a:t>DIRECTV Confidential</a:t>
            </a:r>
          </a:p>
        </p:txBody>
      </p:sp>
      <p:sp>
        <p:nvSpPr>
          <p:cNvPr id="81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04C1CF9D-E02D-475A-9C70-D873F64B0D70}" type="slidenum">
              <a:rPr lang="en-US" altLang="en-US" sz="1200" b="0" smtClean="0">
                <a:solidFill>
                  <a:srgbClr val="898989"/>
                </a:solidFill>
              </a:rPr>
              <a:pPr eaLnBrk="1" hangingPunct="1">
                <a:spcBef>
                  <a:spcPct val="0"/>
                </a:spcBef>
                <a:buFontTx/>
                <a:buNone/>
              </a:pPr>
              <a:t>119</a:t>
            </a:fld>
            <a:endParaRPr lang="en-US" altLang="en-US" sz="1200" b="0" smtClean="0">
              <a:solidFill>
                <a:srgbClr val="898989"/>
              </a:solidFill>
            </a:endParaRPr>
          </a:p>
        </p:txBody>
      </p:sp>
    </p:spTree>
    <p:extLst>
      <p:ext uri="{BB962C8B-B14F-4D97-AF65-F5344CB8AC3E}">
        <p14:creationId xmlns:p14="http://schemas.microsoft.com/office/powerpoint/2010/main" val="739341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Video Intelligence Center</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Ashok Sahu</a:t>
            </a:r>
          </a:p>
          <a:p>
            <a:r>
              <a:rPr lang="en-US" dirty="0" smtClean="0"/>
              <a:t>May 27 2014</a:t>
            </a:r>
            <a:endParaRPr lang="en-US" dirty="0"/>
          </a:p>
        </p:txBody>
      </p:sp>
    </p:spTree>
    <p:extLst>
      <p:ext uri="{BB962C8B-B14F-4D97-AF65-F5344CB8AC3E}">
        <p14:creationId xmlns:p14="http://schemas.microsoft.com/office/powerpoint/2010/main" val="41684048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smtClean="0">
                <a:ea typeface="ＭＳ Ｐゴシック" pitchFamily="34" charset="-128"/>
              </a:rPr>
              <a:t>Cloudera on AWS – Reference Architecture</a:t>
            </a:r>
          </a:p>
        </p:txBody>
      </p:sp>
      <p:sp>
        <p:nvSpPr>
          <p:cNvPr id="2" name="Content Placeholder 1"/>
          <p:cNvSpPr>
            <a:spLocks noGrp="1"/>
          </p:cNvSpPr>
          <p:nvPr>
            <p:ph idx="1"/>
          </p:nvPr>
        </p:nvSpPr>
        <p:spPr/>
        <p:txBody>
          <a:bodyPr/>
          <a:lstStyle/>
          <a:p>
            <a:endParaRPr lang="en-US"/>
          </a:p>
        </p:txBody>
      </p:sp>
      <p:sp>
        <p:nvSpPr>
          <p:cNvPr id="922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b="0" smtClean="0">
                <a:solidFill>
                  <a:srgbClr val="898989"/>
                </a:solidFill>
              </a:rPr>
              <a:t>DIRECTV Confidential</a:t>
            </a:r>
          </a:p>
        </p:txBody>
      </p:sp>
      <p:sp>
        <p:nvSpPr>
          <p:cNvPr id="92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C34876C7-8BD5-4BDF-AE5F-BFBDA076F9C7}" type="slidenum">
              <a:rPr lang="en-US" altLang="en-US" sz="1200" b="0" smtClean="0">
                <a:solidFill>
                  <a:srgbClr val="898989"/>
                </a:solidFill>
              </a:rPr>
              <a:pPr eaLnBrk="1" hangingPunct="1">
                <a:spcBef>
                  <a:spcPct val="0"/>
                </a:spcBef>
                <a:buFontTx/>
                <a:buNone/>
              </a:pPr>
              <a:t>120</a:t>
            </a:fld>
            <a:endParaRPr lang="en-US" altLang="en-US" sz="1200" b="0" smtClean="0">
              <a:solidFill>
                <a:srgbClr val="898989"/>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1123950"/>
            <a:ext cx="8766048" cy="533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owchart: Magnetic Disk 2"/>
          <p:cNvSpPr/>
          <p:nvPr/>
        </p:nvSpPr>
        <p:spPr>
          <a:xfrm>
            <a:off x="4038600" y="3276600"/>
            <a:ext cx="914400" cy="609600"/>
          </a:xfrm>
          <a:prstGeom prst="flowChartMagneticDisk">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S3 Storage</a:t>
            </a:r>
            <a:endParaRPr lang="en-US" sz="1600" dirty="0"/>
          </a:p>
        </p:txBody>
      </p:sp>
      <p:sp>
        <p:nvSpPr>
          <p:cNvPr id="4" name="Rectangle 3"/>
          <p:cNvSpPr/>
          <p:nvPr/>
        </p:nvSpPr>
        <p:spPr>
          <a:xfrm>
            <a:off x="3429000" y="4953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t>MIT KERBEROS</a:t>
            </a:r>
            <a:endParaRPr lang="en-US" sz="800" dirty="0"/>
          </a:p>
        </p:txBody>
      </p:sp>
      <p:sp>
        <p:nvSpPr>
          <p:cNvPr id="9" name="Rectangle 8"/>
          <p:cNvSpPr/>
          <p:nvPr/>
        </p:nvSpPr>
        <p:spPr>
          <a:xfrm>
            <a:off x="8039100" y="4962525"/>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t>MIT KERBEROS</a:t>
            </a:r>
            <a:endParaRPr lang="en-US" sz="800" dirty="0"/>
          </a:p>
        </p:txBody>
      </p:sp>
    </p:spTree>
    <p:extLst>
      <p:ext uri="{BB962C8B-B14F-4D97-AF65-F5344CB8AC3E}">
        <p14:creationId xmlns:p14="http://schemas.microsoft.com/office/powerpoint/2010/main" val="214683240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Data Growth Projections</a:t>
            </a:r>
            <a:endParaRPr lang="en-US" dirty="0"/>
          </a:p>
        </p:txBody>
      </p:sp>
      <p:sp>
        <p:nvSpPr>
          <p:cNvPr id="5" name="Footer Placeholder 4"/>
          <p:cNvSpPr>
            <a:spLocks noGrp="1"/>
          </p:cNvSpPr>
          <p:nvPr>
            <p:ph type="ftr" sz="quarter" idx="11"/>
          </p:nvPr>
        </p:nvSpPr>
        <p:spPr/>
        <p:txBody>
          <a:bodyPr/>
          <a:lstStyle/>
          <a:p>
            <a:pPr>
              <a:defRPr/>
            </a:pPr>
            <a:r>
              <a:rPr lang="en-US" smtClean="0"/>
              <a:t>DIRECTV Confidential</a:t>
            </a:r>
            <a:endParaRPr lang="en-US"/>
          </a:p>
        </p:txBody>
      </p:sp>
      <p:sp>
        <p:nvSpPr>
          <p:cNvPr id="6" name="Slide Number Placeholder 5"/>
          <p:cNvSpPr>
            <a:spLocks noGrp="1"/>
          </p:cNvSpPr>
          <p:nvPr>
            <p:ph type="sldNum" sz="quarter" idx="12"/>
          </p:nvPr>
        </p:nvSpPr>
        <p:spPr/>
        <p:txBody>
          <a:bodyPr/>
          <a:lstStyle/>
          <a:p>
            <a:pPr>
              <a:defRPr/>
            </a:pPr>
            <a:fld id="{FA9970BD-7808-4DB0-AA97-6A93BAAF6779}" type="slidenum">
              <a:rPr lang="en-US" smtClean="0"/>
              <a:pPr>
                <a:defRPr/>
              </a:pPr>
              <a:t>121</a:t>
            </a:fld>
            <a:endParaRPr lang="en-US"/>
          </a:p>
        </p:txBody>
      </p:sp>
      <p:graphicFrame>
        <p:nvGraphicFramePr>
          <p:cNvPr id="8" name="Content Placeholder 3"/>
          <p:cNvGraphicFramePr>
            <a:graphicFrameLocks noGrp="1"/>
          </p:cNvGraphicFramePr>
          <p:nvPr>
            <p:ph idx="1"/>
            <p:extLst>
              <p:ext uri="{D42A27DB-BD31-4B8C-83A1-F6EECF244321}">
                <p14:modId xmlns:p14="http://schemas.microsoft.com/office/powerpoint/2010/main" val="4016775591"/>
              </p:ext>
            </p:extLst>
          </p:nvPr>
        </p:nvGraphicFramePr>
        <p:xfrm>
          <a:off x="152399" y="1121664"/>
          <a:ext cx="5124069" cy="25389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3051367859"/>
              </p:ext>
            </p:extLst>
          </p:nvPr>
        </p:nvGraphicFramePr>
        <p:xfrm>
          <a:off x="3810000" y="3838575"/>
          <a:ext cx="5152644" cy="2546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23051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Preliminary Data Growth Projections</a:t>
            </a:r>
            <a:endParaRPr lang="en-US" dirty="0"/>
          </a:p>
        </p:txBody>
      </p:sp>
      <p:sp>
        <p:nvSpPr>
          <p:cNvPr id="5" name="Footer Placeholder 4"/>
          <p:cNvSpPr>
            <a:spLocks noGrp="1"/>
          </p:cNvSpPr>
          <p:nvPr>
            <p:ph type="ftr" sz="quarter" idx="11"/>
          </p:nvPr>
        </p:nvSpPr>
        <p:spPr/>
        <p:txBody>
          <a:bodyPr/>
          <a:lstStyle/>
          <a:p>
            <a:pPr>
              <a:defRPr/>
            </a:pPr>
            <a:r>
              <a:rPr lang="en-US" smtClean="0"/>
              <a:t>DIRECTV Confidential</a:t>
            </a:r>
            <a:endParaRPr lang="en-US"/>
          </a:p>
        </p:txBody>
      </p:sp>
      <p:sp>
        <p:nvSpPr>
          <p:cNvPr id="6" name="Slide Number Placeholder 5"/>
          <p:cNvSpPr>
            <a:spLocks noGrp="1"/>
          </p:cNvSpPr>
          <p:nvPr>
            <p:ph type="sldNum" sz="quarter" idx="12"/>
          </p:nvPr>
        </p:nvSpPr>
        <p:spPr/>
        <p:txBody>
          <a:bodyPr/>
          <a:lstStyle/>
          <a:p>
            <a:pPr>
              <a:defRPr/>
            </a:pPr>
            <a:fld id="{FA9970BD-7808-4DB0-AA97-6A93BAAF6779}" type="slidenum">
              <a:rPr lang="en-US" smtClean="0"/>
              <a:pPr>
                <a:defRPr/>
              </a:pPr>
              <a:t>122</a:t>
            </a:fld>
            <a:endParaRPr lang="en-US"/>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3131383"/>
              </p:ext>
            </p:extLst>
          </p:nvPr>
        </p:nvGraphicFramePr>
        <p:xfrm>
          <a:off x="457200" y="1166812"/>
          <a:ext cx="7543800" cy="5436870"/>
        </p:xfrm>
        <a:graphic>
          <a:graphicData uri="http://schemas.openxmlformats.org/drawingml/2006/table">
            <a:tbl>
              <a:tblPr>
                <a:tableStyleId>{5C22544A-7EE6-4342-B048-85BDC9FD1C3A}</a:tableStyleId>
              </a:tblPr>
              <a:tblGrid>
                <a:gridCol w="2091947"/>
                <a:gridCol w="967358"/>
                <a:gridCol w="853688"/>
                <a:gridCol w="891711"/>
                <a:gridCol w="887949"/>
                <a:gridCol w="918049"/>
                <a:gridCol w="933098"/>
              </a:tblGrid>
              <a:tr h="190500">
                <a:tc>
                  <a:txBody>
                    <a:bodyPr/>
                    <a:lstStyle/>
                    <a:p>
                      <a:pPr algn="l" fontAlgn="b"/>
                      <a:r>
                        <a:rPr lang="en-US" sz="1400" b="1" u="none" strike="noStrike" dirty="0">
                          <a:effectLst/>
                        </a:rPr>
                        <a:t>Year</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Initial+2015</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2016</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2017</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2018</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2019</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2020</a:t>
                      </a:r>
                      <a:endParaRPr lang="en-US" sz="14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Reporting STB (Millions)</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14</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16</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18</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20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IVGDS stb</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9</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9</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11</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IVGDS GB/Day</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40000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129</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154</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181</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210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DMS STB</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53</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58</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DMS GB/Day</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80000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735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880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1035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1200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AMS STB</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53</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58</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AMS GB/Day</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100000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735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880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1035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1200</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Other Sources GB/Day</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130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137</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143</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150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156</a:t>
                      </a:r>
                      <a:endParaRPr lang="en-US" sz="1300" b="0" i="0" u="none" strike="noStrike">
                        <a:solidFill>
                          <a:srgbClr val="000000"/>
                        </a:solidFill>
                        <a:effectLst/>
                        <a:latin typeface="Calibri"/>
                      </a:endParaRPr>
                    </a:p>
                  </a:txBody>
                  <a:tcPr marL="9525" marR="9525" marT="9525" marB="0" anchor="b"/>
                </a:tc>
              </a:tr>
              <a:tr h="200025">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247650">
                <a:tc>
                  <a:txBody>
                    <a:bodyPr/>
                    <a:lstStyle/>
                    <a:p>
                      <a:pPr algn="l" fontAlgn="b"/>
                      <a:r>
                        <a:rPr lang="en-US" sz="1300" b="1" u="none" strike="noStrike">
                          <a:effectLst/>
                        </a:rPr>
                        <a:t>Total TB/Day</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220.00</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1.44</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1.74</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2.06</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2.40</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dirty="0">
                          <a:effectLst/>
                        </a:rPr>
                        <a:t>2.77</a:t>
                      </a:r>
                      <a:endParaRPr lang="en-US" sz="1300" b="1" i="0" u="none" strike="noStrike" dirty="0">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Archive Data</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66.00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0.43</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0.52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0.62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0.72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0.83</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Analysis Data</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66.00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0.43</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0.52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0.62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0.72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0.83</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Processed Data</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33.00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0.22</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0.26</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0.31</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0.36</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0.41</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190500">
                <a:tc>
                  <a:txBody>
                    <a:bodyPr/>
                    <a:lstStyle/>
                    <a:p>
                      <a:pPr algn="l"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 </a:t>
                      </a:r>
                      <a:endParaRPr lang="en-US" sz="1300" b="0" i="0" u="none" strike="noStrike">
                        <a:solidFill>
                          <a:srgbClr val="000000"/>
                        </a:solidFill>
                        <a:effectLst/>
                        <a:latin typeface="Calibri"/>
                      </a:endParaRPr>
                    </a:p>
                  </a:txBody>
                  <a:tcPr marL="9525" marR="9525" marT="9525" marB="0" anchor="b"/>
                </a:tc>
              </a:tr>
              <a:tr h="200025">
                <a:tc>
                  <a:txBody>
                    <a:bodyPr/>
                    <a:lstStyle/>
                    <a:p>
                      <a:pPr algn="l" fontAlgn="b"/>
                      <a:r>
                        <a:rPr lang="en-US" sz="1300" u="none" strike="noStrike">
                          <a:effectLst/>
                        </a:rPr>
                        <a:t>Big Data Requirements (TB)</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1271</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3025</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3657</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4336</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5060</a:t>
                      </a:r>
                      <a:endParaRPr lang="en-US" sz="1300" b="0" i="0" u="none" strike="noStrike">
                        <a:solidFill>
                          <a:srgbClr val="000000"/>
                        </a:solidFill>
                        <a:effectLst/>
                        <a:latin typeface="Calibri"/>
                      </a:endParaRPr>
                    </a:p>
                  </a:txBody>
                  <a:tcPr marL="9525" marR="9525" marT="9525" marB="0" anchor="b"/>
                </a:tc>
                <a:tc>
                  <a:txBody>
                    <a:bodyPr/>
                    <a:lstStyle/>
                    <a:p>
                      <a:pPr algn="ctr" fontAlgn="b"/>
                      <a:r>
                        <a:rPr lang="en-US" sz="1300" u="none" strike="noStrike">
                          <a:effectLst/>
                        </a:rPr>
                        <a:t>5830</a:t>
                      </a:r>
                      <a:endParaRPr lang="en-US" sz="1300" b="0" i="0" u="none" strike="noStrike">
                        <a:solidFill>
                          <a:srgbClr val="000000"/>
                        </a:solidFill>
                        <a:effectLst/>
                        <a:latin typeface="Calibri"/>
                      </a:endParaRPr>
                    </a:p>
                  </a:txBody>
                  <a:tcPr marL="9525" marR="9525" marT="9525" marB="0" anchor="b"/>
                </a:tc>
              </a:tr>
              <a:tr h="200025">
                <a:tc>
                  <a:txBody>
                    <a:bodyPr/>
                    <a:lstStyle/>
                    <a:p>
                      <a:pPr algn="l" fontAlgn="b"/>
                      <a:r>
                        <a:rPr lang="en-US" sz="1300" b="1" u="none" strike="noStrike">
                          <a:effectLst/>
                        </a:rPr>
                        <a:t>Aggregated Data/Year (TB)</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1271</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4295</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7953</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12289</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17349</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dirty="0">
                          <a:effectLst/>
                        </a:rPr>
                        <a:t>23179</a:t>
                      </a:r>
                      <a:endParaRPr lang="en-US" sz="1300" b="1" i="0" u="none" strike="noStrike" dirty="0">
                        <a:solidFill>
                          <a:srgbClr val="000000"/>
                        </a:solidFill>
                        <a:effectLst/>
                        <a:latin typeface="Calibri"/>
                      </a:endParaRPr>
                    </a:p>
                  </a:txBody>
                  <a:tcPr marL="9525" marR="9525" marT="9525" marB="0" anchor="b"/>
                </a:tc>
              </a:tr>
              <a:tr h="200025">
                <a:tc>
                  <a:txBody>
                    <a:bodyPr/>
                    <a:lstStyle/>
                    <a:p>
                      <a:pPr algn="l"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a:solidFill>
                          <a:srgbClr val="000000"/>
                        </a:solidFill>
                        <a:effectLst/>
                        <a:latin typeface="Calibri"/>
                      </a:endParaRPr>
                    </a:p>
                  </a:txBody>
                  <a:tcPr marL="9525" marR="9525" marT="9525" marB="0" anchor="b"/>
                </a:tc>
                <a:tc>
                  <a:txBody>
                    <a:bodyPr/>
                    <a:lstStyle/>
                    <a:p>
                      <a:pPr algn="ctr" fontAlgn="b"/>
                      <a:endParaRPr lang="en-US" sz="1300" b="0" i="0" u="none" strike="noStrike" dirty="0">
                        <a:solidFill>
                          <a:srgbClr val="000000"/>
                        </a:solidFill>
                        <a:effectLst/>
                        <a:latin typeface="Calibri"/>
                      </a:endParaRPr>
                    </a:p>
                  </a:txBody>
                  <a:tcPr marL="9525" marR="9525" marT="9525" marB="0" anchor="b"/>
                </a:tc>
              </a:tr>
              <a:tr h="200025">
                <a:tc>
                  <a:txBody>
                    <a:bodyPr/>
                    <a:lstStyle/>
                    <a:p>
                      <a:pPr algn="l" fontAlgn="b"/>
                      <a:r>
                        <a:rPr lang="en-US" sz="1300" b="1" u="none" strike="noStrike">
                          <a:effectLst/>
                        </a:rPr>
                        <a:t>AWS Hadoop Nodes</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27</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90</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166</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257</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a:effectLst/>
                        </a:rPr>
                        <a:t>362</a:t>
                      </a:r>
                      <a:endParaRPr lang="en-US" sz="1300" b="1" i="0" u="none" strike="noStrike">
                        <a:solidFill>
                          <a:srgbClr val="000000"/>
                        </a:solidFill>
                        <a:effectLst/>
                        <a:latin typeface="Calibri"/>
                      </a:endParaRPr>
                    </a:p>
                  </a:txBody>
                  <a:tcPr marL="9525" marR="9525" marT="9525" marB="0" anchor="b"/>
                </a:tc>
                <a:tc>
                  <a:txBody>
                    <a:bodyPr/>
                    <a:lstStyle/>
                    <a:p>
                      <a:pPr algn="ctr" fontAlgn="b"/>
                      <a:r>
                        <a:rPr lang="en-US" sz="1300" b="1" u="none" strike="noStrike" dirty="0">
                          <a:effectLst/>
                        </a:rPr>
                        <a:t>483</a:t>
                      </a:r>
                      <a:endParaRPr lang="en-US" sz="1300" b="1"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1795073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Proposed Network Connectivity Design</a:t>
            </a:r>
          </a:p>
        </p:txBody>
      </p:sp>
      <p:sp>
        <p:nvSpPr>
          <p:cNvPr id="7" name="Content Placeholder 6"/>
          <p:cNvSpPr>
            <a:spLocks noGrp="1"/>
          </p:cNvSpPr>
          <p:nvPr>
            <p:ph idx="1"/>
          </p:nvPr>
        </p:nvSpPr>
        <p:spPr>
          <a:xfrm>
            <a:off x="457200" y="1143000"/>
            <a:ext cx="8229600" cy="4525963"/>
          </a:xfrm>
        </p:spPr>
        <p:txBody>
          <a:bodyPr/>
          <a:lstStyle/>
          <a:p>
            <a:r>
              <a:rPr lang="en-US" sz="2400" b="0" dirty="0" smtClean="0"/>
              <a:t>Use the Existing Backend MPLS connectivity to provide access to Hadoop in AWS</a:t>
            </a:r>
          </a:p>
          <a:p>
            <a:pPr marL="0" indent="0">
              <a:buNone/>
            </a:pPr>
            <a:r>
              <a:rPr lang="en-US" sz="2400" b="0" dirty="0" smtClean="0"/>
              <a:t> </a:t>
            </a:r>
          </a:p>
          <a:p>
            <a:r>
              <a:rPr lang="en-US" sz="2400" b="0" dirty="0" smtClean="0"/>
              <a:t>Provision 1GigE MPLS circuit from CenturyLink and Level3 to provide connectivity to AWS</a:t>
            </a:r>
          </a:p>
          <a:p>
            <a:endParaRPr lang="en-US" sz="2400" b="0" dirty="0" smtClean="0"/>
          </a:p>
          <a:p>
            <a:r>
              <a:rPr lang="en-US" sz="2400" b="0" dirty="0" smtClean="0"/>
              <a:t>Provide Temporary IPSEC VPN access over the Internet between DIRECTV and ASW to provide access to Hadoop</a:t>
            </a:r>
          </a:p>
          <a:p>
            <a:endParaRPr lang="en-US" sz="2400" b="0" dirty="0" smtClean="0"/>
          </a:p>
          <a:p>
            <a:r>
              <a:rPr lang="en-US" sz="2400" b="0" dirty="0" smtClean="0"/>
              <a:t>Review and finalize the single and multiple VPCs design within the DIRECTV container to provide separation between Prod and Dev Environment</a:t>
            </a:r>
            <a:endParaRPr lang="en-US" sz="2400" b="0" dirty="0"/>
          </a:p>
        </p:txBody>
      </p:sp>
      <p:sp>
        <p:nvSpPr>
          <p:cNvPr id="5" name="Footer Placeholder 4"/>
          <p:cNvSpPr>
            <a:spLocks noGrp="1"/>
          </p:cNvSpPr>
          <p:nvPr>
            <p:ph type="ftr" sz="quarter" idx="11"/>
          </p:nvPr>
        </p:nvSpPr>
        <p:spPr/>
        <p:txBody>
          <a:bodyPr/>
          <a:lstStyle/>
          <a:p>
            <a:pPr>
              <a:defRPr/>
            </a:pPr>
            <a:r>
              <a:rPr lang="en-US" smtClean="0"/>
              <a:t>DIRECTV Confidential</a:t>
            </a:r>
            <a:endParaRPr lang="en-US"/>
          </a:p>
        </p:txBody>
      </p:sp>
      <p:sp>
        <p:nvSpPr>
          <p:cNvPr id="6" name="Slide Number Placeholder 5"/>
          <p:cNvSpPr>
            <a:spLocks noGrp="1"/>
          </p:cNvSpPr>
          <p:nvPr>
            <p:ph type="sldNum" sz="quarter" idx="12"/>
          </p:nvPr>
        </p:nvSpPr>
        <p:spPr/>
        <p:txBody>
          <a:bodyPr/>
          <a:lstStyle/>
          <a:p>
            <a:pPr>
              <a:defRPr/>
            </a:pPr>
            <a:fld id="{FA9970BD-7808-4DB0-AA97-6A93BAAF6779}" type="slidenum">
              <a:rPr lang="en-US" smtClean="0"/>
              <a:pPr>
                <a:defRPr/>
              </a:pPr>
              <a:t>123</a:t>
            </a:fld>
            <a:endParaRPr lang="en-US"/>
          </a:p>
        </p:txBody>
      </p:sp>
    </p:spTree>
    <p:extLst>
      <p:ext uri="{BB962C8B-B14F-4D97-AF65-F5344CB8AC3E}">
        <p14:creationId xmlns:p14="http://schemas.microsoft.com/office/powerpoint/2010/main" val="27411967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Proposed Network Connectivity Design</a:t>
            </a:r>
            <a:endParaRPr lang="en-US" b="1" dirty="0"/>
          </a:p>
        </p:txBody>
      </p:sp>
      <p:sp>
        <p:nvSpPr>
          <p:cNvPr id="5" name="Footer Placeholder 4"/>
          <p:cNvSpPr>
            <a:spLocks noGrp="1"/>
          </p:cNvSpPr>
          <p:nvPr>
            <p:ph type="ftr" sz="quarter" idx="11"/>
          </p:nvPr>
        </p:nvSpPr>
        <p:spPr/>
        <p:txBody>
          <a:bodyPr/>
          <a:lstStyle/>
          <a:p>
            <a:pPr>
              <a:defRPr/>
            </a:pPr>
            <a:r>
              <a:rPr lang="en-US" smtClean="0"/>
              <a:t>DIRECTV Confidential</a:t>
            </a:r>
            <a:endParaRPr lang="en-US"/>
          </a:p>
        </p:txBody>
      </p:sp>
      <p:sp>
        <p:nvSpPr>
          <p:cNvPr id="6" name="Slide Number Placeholder 5"/>
          <p:cNvSpPr>
            <a:spLocks noGrp="1"/>
          </p:cNvSpPr>
          <p:nvPr>
            <p:ph type="sldNum" sz="quarter" idx="12"/>
          </p:nvPr>
        </p:nvSpPr>
        <p:spPr/>
        <p:txBody>
          <a:bodyPr/>
          <a:lstStyle/>
          <a:p>
            <a:pPr>
              <a:defRPr/>
            </a:pPr>
            <a:fld id="{FA9970BD-7808-4DB0-AA97-6A93BAAF6779}" type="slidenum">
              <a:rPr lang="en-US" smtClean="0"/>
              <a:pPr>
                <a:defRPr/>
              </a:pPr>
              <a:t>124</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7185382" cy="513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35146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0"/>
            <a:ext cx="8229600" cy="685800"/>
          </a:xfrm>
          <a:prstGeom prst="rect">
            <a:avLst/>
          </a:prstGeom>
        </p:spPr>
        <p:txBody>
          <a:bodyPr/>
          <a:lstStyle>
            <a:lvl1pPr algn="l" defTabSz="457200" rtl="0" eaLnBrk="0" fontAlgn="base" hangingPunct="0">
              <a:spcBef>
                <a:spcPct val="0"/>
              </a:spcBef>
              <a:spcAft>
                <a:spcPct val="0"/>
              </a:spcAft>
              <a:defRPr sz="3200" kern="1200">
                <a:solidFill>
                  <a:srgbClr val="262626"/>
                </a:solidFill>
                <a:latin typeface="+mj-lt"/>
                <a:ea typeface="ＭＳ Ｐゴシック" pitchFamily="-106" charset="-128"/>
                <a:cs typeface="ＭＳ Ｐゴシック" pitchFamily="-106" charset="-128"/>
              </a:defRPr>
            </a:lvl1pPr>
            <a:lvl2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2pPr>
            <a:lvl3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3pPr>
            <a:lvl4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4pPr>
            <a:lvl5pPr algn="l" defTabSz="457200" rtl="0" eaLnBrk="0" fontAlgn="base" hangingPunct="0">
              <a:spcBef>
                <a:spcPct val="0"/>
              </a:spcBef>
              <a:spcAft>
                <a:spcPct val="0"/>
              </a:spcAft>
              <a:defRPr sz="3200">
                <a:solidFill>
                  <a:srgbClr val="262626"/>
                </a:solidFill>
                <a:latin typeface="Calibri" pitchFamily="-106" charset="0"/>
                <a:ea typeface="ＭＳ Ｐゴシック" pitchFamily="-106" charset="-128"/>
                <a:cs typeface="ＭＳ Ｐゴシック" pitchFamily="-106" charset="-128"/>
              </a:defRPr>
            </a:lvl5pPr>
            <a:lvl6pPr marL="4572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6pPr>
            <a:lvl7pPr marL="9144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7pPr>
            <a:lvl8pPr marL="13716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8pPr>
            <a:lvl9pPr marL="1828800" algn="l" defTabSz="457200" rtl="0" fontAlgn="base">
              <a:spcBef>
                <a:spcPct val="0"/>
              </a:spcBef>
              <a:spcAft>
                <a:spcPct val="0"/>
              </a:spcAft>
              <a:defRPr sz="3200">
                <a:solidFill>
                  <a:schemeClr val="tx1"/>
                </a:solidFill>
                <a:latin typeface="Calibri" pitchFamily="-106" charset="0"/>
                <a:ea typeface="ＭＳ Ｐゴシック" pitchFamily="-106" charset="-128"/>
                <a:cs typeface="ＭＳ Ｐゴシック" pitchFamily="-106" charset="-128"/>
              </a:defRPr>
            </a:lvl9pPr>
          </a:lstStyle>
          <a:p>
            <a:r>
              <a:rPr lang="en-US" altLang="en-US" dirty="0" smtClean="0">
                <a:solidFill>
                  <a:schemeClr val="bg1"/>
                </a:solidFill>
                <a:ea typeface="ＭＳ Ｐゴシック" pitchFamily="34" charset="-128"/>
              </a:rPr>
              <a:t>Q&amp;A</a:t>
            </a:r>
          </a:p>
        </p:txBody>
      </p:sp>
    </p:spTree>
    <p:extLst>
      <p:ext uri="{BB962C8B-B14F-4D97-AF65-F5344CB8AC3E}">
        <p14:creationId xmlns:p14="http://schemas.microsoft.com/office/powerpoint/2010/main" val="1005389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idx="1"/>
          </p:nvPr>
        </p:nvSpPr>
        <p:spPr/>
        <p:txBody>
          <a:bodyPr/>
          <a:lstStyle/>
          <a:p>
            <a:r>
              <a:rPr lang="en-US" dirty="0" smtClean="0"/>
              <a:t>Overview</a:t>
            </a:r>
          </a:p>
          <a:p>
            <a:r>
              <a:rPr lang="en-US" dirty="0" smtClean="0"/>
              <a:t>Software Architecture</a:t>
            </a:r>
          </a:p>
          <a:p>
            <a:pPr lvl="1"/>
            <a:r>
              <a:rPr lang="en-US" dirty="0" smtClean="0"/>
              <a:t>Content Management &amp; Curation</a:t>
            </a:r>
          </a:p>
          <a:p>
            <a:pPr lvl="1"/>
            <a:r>
              <a:rPr lang="en-US" dirty="0" smtClean="0"/>
              <a:t>Data Aggregation</a:t>
            </a:r>
          </a:p>
          <a:p>
            <a:pPr lvl="1"/>
            <a:r>
              <a:rPr lang="en-US" dirty="0" smtClean="0"/>
              <a:t>Analytics Service</a:t>
            </a:r>
          </a:p>
          <a:p>
            <a:pPr lvl="1"/>
            <a:r>
              <a:rPr lang="en-US" dirty="0" smtClean="0"/>
              <a:t>Recommendation Engine</a:t>
            </a:r>
          </a:p>
          <a:p>
            <a:pPr lvl="1"/>
            <a:r>
              <a:rPr lang="en-US" dirty="0" smtClean="0"/>
              <a:t>Personalization Service</a:t>
            </a:r>
          </a:p>
          <a:p>
            <a:r>
              <a:rPr lang="en-US" dirty="0" smtClean="0"/>
              <a:t>Deployment Architecture</a:t>
            </a:r>
          </a:p>
          <a:p>
            <a:r>
              <a:rPr lang="en-US" dirty="0" smtClean="0"/>
              <a:t>Monitoring &amp; Control</a:t>
            </a:r>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E488BF97-854D-436E-B221-0FA698FAE5C6}" type="slidenum">
              <a:rPr lang="en-US" smtClean="0"/>
              <a:pPr>
                <a:defRPr/>
              </a:pPr>
              <a:t>13</a:t>
            </a:fld>
            <a:endParaRPr lang="en-US"/>
          </a:p>
        </p:txBody>
      </p:sp>
    </p:spTree>
    <p:extLst>
      <p:ext uri="{BB962C8B-B14F-4D97-AF65-F5344CB8AC3E}">
        <p14:creationId xmlns:p14="http://schemas.microsoft.com/office/powerpoint/2010/main" val="656524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hidden="1"/>
          <p:cNvGraphicFramePr>
            <a:graphicFrameLocks noChangeAspect="1"/>
          </p:cNvGraphicFramePr>
          <p:nvPr>
            <p:custDataLst>
              <p:tags r:id="rId2"/>
            </p:custDataLst>
          </p:nvPr>
        </p:nvGraphicFramePr>
        <p:xfrm>
          <a:off x="0" y="0"/>
          <a:ext cx="161925" cy="161925"/>
        </p:xfrm>
        <a:graphic>
          <a:graphicData uri="http://schemas.openxmlformats.org/presentationml/2006/ole">
            <mc:AlternateContent xmlns:mc="http://schemas.openxmlformats.org/markup-compatibility/2006">
              <mc:Choice xmlns:v="urn:schemas-microsoft-com:vml" Requires="v">
                <p:oleObj spid="_x0000_s3076" name="think-cell Slide" r:id="rId11" imgW="360" imgH="360" progId="TCLayout.ActiveDocument.1">
                  <p:embed/>
                </p:oleObj>
              </mc:Choice>
              <mc:Fallback>
                <p:oleObj name="think-cell Slide" r:id="rId11" imgW="360" imgH="360" progId="TCLayout.ActiveDocument.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Overview</a:t>
            </a:r>
            <a:endParaRPr lang="en-US" dirty="0"/>
          </a:p>
        </p:txBody>
      </p:sp>
      <p:sp>
        <p:nvSpPr>
          <p:cNvPr id="929805" name="Rectangle 38"/>
          <p:cNvSpPr>
            <a:spLocks noGrp="1" noChangeArrowheads="1"/>
          </p:cNvSpPr>
          <p:nvPr>
            <p:ph idx="1"/>
          </p:nvPr>
        </p:nvSpPr>
        <p:spPr/>
        <p:txBody>
          <a:bodyPr>
            <a:spAutoFit/>
          </a:bodyPr>
          <a:lstStyle/>
          <a:p>
            <a:pPr marL="0" indent="0" algn="ctr" eaLnBrk="1" hangingPunct="1">
              <a:buFontTx/>
              <a:buNone/>
              <a:defRPr/>
            </a:pPr>
            <a:r>
              <a:rPr altLang="en-US" sz="2000" i="1" dirty="0" smtClean="0">
                <a:solidFill>
                  <a:schemeClr val="tx2">
                    <a:lumMod val="75000"/>
                  </a:schemeClr>
                </a:solidFill>
              </a:rPr>
              <a:t>With DIRECTV’s recommendation engine, customers now get more personalized content across all key points of discovery on the Apps and Dotcom</a:t>
            </a:r>
            <a:endParaRPr altLang="en-US" sz="2000" i="1" dirty="0">
              <a:solidFill>
                <a:schemeClr val="tx2">
                  <a:lumMod val="75000"/>
                </a:schemeClr>
              </a:solidFill>
            </a:endParaRPr>
          </a:p>
        </p:txBody>
      </p:sp>
      <p:sp>
        <p:nvSpPr>
          <p:cNvPr id="5124" name="Slide Number Placeholder 2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Blip>
                <a:blip r:embed="rId1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1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1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1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683B53F2-0C10-400E-BD6A-B289D63F6FDE}" type="slidenum">
              <a:rPr lang="en-US" altLang="en-US" sz="1200" b="0" smtClean="0">
                <a:solidFill>
                  <a:srgbClr val="898989"/>
                </a:solidFill>
              </a:rPr>
              <a:pPr eaLnBrk="1" hangingPunct="1">
                <a:spcBef>
                  <a:spcPct val="0"/>
                </a:spcBef>
                <a:buFontTx/>
                <a:buNone/>
              </a:pPr>
              <a:t>14</a:t>
            </a:fld>
            <a:r>
              <a:rPr lang="en-US" altLang="en-US" sz="1200" b="0" smtClean="0">
                <a:solidFill>
                  <a:srgbClr val="898989"/>
                </a:solidFill>
              </a:rPr>
              <a:t> </a:t>
            </a:r>
          </a:p>
        </p:txBody>
      </p:sp>
      <p:grpSp>
        <p:nvGrpSpPr>
          <p:cNvPr id="5125" name="Group 1"/>
          <p:cNvGrpSpPr>
            <a:grpSpLocks/>
          </p:cNvGrpSpPr>
          <p:nvPr/>
        </p:nvGrpSpPr>
        <p:grpSpPr bwMode="auto">
          <a:xfrm>
            <a:off x="1371600" y="1905000"/>
            <a:ext cx="5932488" cy="3817938"/>
            <a:chOff x="1371600" y="1905000"/>
            <a:chExt cx="5932503" cy="3818163"/>
          </a:xfrm>
        </p:grpSpPr>
        <p:pic>
          <p:nvPicPr>
            <p:cNvPr id="5127" name="Picture 2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9477" y="2803191"/>
              <a:ext cx="1659752" cy="1728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9817" name="Rectangle 51"/>
            <p:cNvSpPr>
              <a:spLocks noChangeArrowheads="1"/>
            </p:cNvSpPr>
            <p:nvPr>
              <p:custDataLst>
                <p:tags r:id="rId3"/>
              </p:custDataLst>
            </p:nvPr>
          </p:nvSpPr>
          <p:spPr bwMode="gray">
            <a:xfrm>
              <a:off x="1397000" y="2644819"/>
              <a:ext cx="1836743" cy="2559201"/>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157" name="Rectangle 156"/>
            <p:cNvSpPr/>
            <p:nvPr/>
          </p:nvSpPr>
          <p:spPr>
            <a:xfrm>
              <a:off x="1387475" y="1905000"/>
              <a:ext cx="1855793" cy="573122"/>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Get top suggestions just for you</a:t>
              </a:r>
            </a:p>
          </p:txBody>
        </p:sp>
        <p:sp>
          <p:nvSpPr>
            <p:cNvPr id="929831" name="Rectangle 65"/>
            <p:cNvSpPr>
              <a:spLocks noChangeArrowheads="1"/>
            </p:cNvSpPr>
            <p:nvPr>
              <p:custDataLst>
                <p:tags r:id="rId4"/>
              </p:custDataLst>
            </p:nvPr>
          </p:nvSpPr>
          <p:spPr bwMode="gray">
            <a:xfrm>
              <a:off x="5457835" y="2647994"/>
              <a:ext cx="1838330" cy="2559201"/>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159" name="Rectangle 158"/>
            <p:cNvSpPr/>
            <p:nvPr/>
          </p:nvSpPr>
          <p:spPr>
            <a:xfrm>
              <a:off x="5448310" y="1905000"/>
              <a:ext cx="1855793" cy="573122"/>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Based on what you watch or record</a:t>
              </a:r>
            </a:p>
          </p:txBody>
        </p:sp>
        <p:sp>
          <p:nvSpPr>
            <p:cNvPr id="929819" name="Rectangle 53"/>
            <p:cNvSpPr>
              <a:spLocks noChangeArrowheads="1"/>
            </p:cNvSpPr>
            <p:nvPr>
              <p:custDataLst>
                <p:tags r:id="rId5"/>
              </p:custDataLst>
            </p:nvPr>
          </p:nvSpPr>
          <p:spPr bwMode="gray">
            <a:xfrm>
              <a:off x="3417893" y="2641643"/>
              <a:ext cx="1838330" cy="2559201"/>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160" name="Rectangle 159"/>
            <p:cNvSpPr/>
            <p:nvPr/>
          </p:nvSpPr>
          <p:spPr>
            <a:xfrm>
              <a:off x="3417893" y="1905000"/>
              <a:ext cx="1855792" cy="573122"/>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Personalized similar shows</a:t>
              </a:r>
            </a:p>
          </p:txBody>
        </p:sp>
        <p:sp>
          <p:nvSpPr>
            <p:cNvPr id="140" name="Rectangle 68"/>
            <p:cNvSpPr>
              <a:spLocks noChangeArrowheads="1"/>
            </p:cNvSpPr>
            <p:nvPr>
              <p:custDataLst>
                <p:tags r:id="rId6"/>
              </p:custDataLst>
            </p:nvPr>
          </p:nvSpPr>
          <p:spPr bwMode="auto">
            <a:xfrm>
              <a:off x="1519238" y="4191134"/>
              <a:ext cx="1592266" cy="87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Get the best entertainment content selected just for you based on your overall behavior and preferences from the Entertainment homepage</a:t>
              </a:r>
            </a:p>
          </p:txBody>
        </p:sp>
        <p:sp>
          <p:nvSpPr>
            <p:cNvPr id="148" name="Rounded Rectangle 147"/>
            <p:cNvSpPr/>
            <p:nvPr/>
          </p:nvSpPr>
          <p:spPr>
            <a:xfrm>
              <a:off x="1371600" y="5346903"/>
              <a:ext cx="5932503" cy="376260"/>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Improves discovery</a:t>
              </a:r>
            </a:p>
          </p:txBody>
        </p:sp>
        <p:sp>
          <p:nvSpPr>
            <p:cNvPr id="149" name="Rectangle 68"/>
            <p:cNvSpPr>
              <a:spLocks noChangeArrowheads="1"/>
            </p:cNvSpPr>
            <p:nvPr>
              <p:custDataLst>
                <p:tags r:id="rId7"/>
              </p:custDataLst>
            </p:nvPr>
          </p:nvSpPr>
          <p:spPr bwMode="auto">
            <a:xfrm>
              <a:off x="3549656" y="4680114"/>
              <a:ext cx="1592267" cy="50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Similar shows on program pages are now personalized to you</a:t>
              </a:r>
            </a:p>
          </p:txBody>
        </p:sp>
        <p:sp>
          <p:nvSpPr>
            <p:cNvPr id="150" name="Rectangle 68"/>
            <p:cNvSpPr>
              <a:spLocks noChangeArrowheads="1"/>
            </p:cNvSpPr>
            <p:nvPr>
              <p:custDataLst>
                <p:tags r:id="rId8"/>
              </p:custDataLst>
            </p:nvPr>
          </p:nvSpPr>
          <p:spPr bwMode="auto">
            <a:xfrm>
              <a:off x="5551499" y="4419748"/>
              <a:ext cx="1592266" cy="6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Based on particular programs you watch or record, receive suggestions for similar content on movie and TV show pages</a:t>
              </a:r>
            </a:p>
          </p:txBody>
        </p:sp>
        <p:pic>
          <p:nvPicPr>
            <p:cNvPr id="5138" name="Picture 2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07563" y="2705181"/>
              <a:ext cx="543618" cy="767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9" name="Picture 2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16963" y="3543860"/>
              <a:ext cx="537017" cy="76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74" name="Rectangle 23573"/>
            <p:cNvSpPr/>
            <p:nvPr/>
          </p:nvSpPr>
          <p:spPr>
            <a:xfrm>
              <a:off x="5457835" y="2741662"/>
              <a:ext cx="1049341" cy="369909"/>
            </a:xfrm>
            <a:prstGeom prst="rect">
              <a:avLst/>
            </a:prstGeom>
          </p:spPr>
          <p:txBody>
            <a:bodyPr>
              <a:spAutoFit/>
            </a:bodyPr>
            <a:lstStyle/>
            <a:p>
              <a:pPr>
                <a:defRPr/>
              </a:pPr>
              <a:r>
                <a:rPr lang="en-US" sz="900" b="1" dirty="0">
                  <a:solidFill>
                    <a:schemeClr val="tx1">
                      <a:lumMod val="75000"/>
                      <a:lumOff val="25000"/>
                    </a:schemeClr>
                  </a:solidFill>
                  <a:latin typeface="Arial" charset="0"/>
                  <a:ea typeface="ＭＳ Ｐゴシック" charset="0"/>
                  <a:cs typeface="Arial" charset="0"/>
                </a:rPr>
                <a:t>Because you watched…</a:t>
              </a:r>
              <a:endParaRPr lang="en-US" sz="900" b="1" dirty="0">
                <a:solidFill>
                  <a:schemeClr val="tx1">
                    <a:lumMod val="75000"/>
                    <a:lumOff val="25000"/>
                  </a:schemeClr>
                </a:solidFill>
              </a:endParaRPr>
            </a:p>
          </p:txBody>
        </p:sp>
        <p:pic>
          <p:nvPicPr>
            <p:cNvPr id="5141" name="Picture 2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87427" y="3543860"/>
              <a:ext cx="556467" cy="78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2" name="Picture 2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88852" y="3543860"/>
              <a:ext cx="549802" cy="78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43" name="Rectangle 161"/>
            <p:cNvSpPr>
              <a:spLocks noChangeArrowheads="1"/>
            </p:cNvSpPr>
            <p:nvPr/>
          </p:nvSpPr>
          <p:spPr bwMode="auto">
            <a:xfrm>
              <a:off x="5416519" y="3352800"/>
              <a:ext cx="11835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1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1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1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1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1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900">
                  <a:solidFill>
                    <a:srgbClr val="808080"/>
                  </a:solidFill>
                  <a:latin typeface="Arial" pitchFamily="34" charset="0"/>
                  <a:cs typeface="Arial" pitchFamily="34" charset="0"/>
                </a:rPr>
                <a:t>Top Movie Picks</a:t>
              </a:r>
              <a:endParaRPr lang="en-US" altLang="en-US" sz="900">
                <a:solidFill>
                  <a:schemeClr val="tx1"/>
                </a:solidFill>
                <a:latin typeface="Arial" pitchFamily="34" charset="0"/>
                <a:cs typeface="Arial" pitchFamily="34" charset="0"/>
              </a:endParaRPr>
            </a:p>
          </p:txBody>
        </p:sp>
        <p:pic>
          <p:nvPicPr>
            <p:cNvPr id="5144" name="Picture 2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050" y="2833555"/>
              <a:ext cx="1666283" cy="128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730242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hidden="1"/>
          <p:cNvGraphicFramePr>
            <a:graphicFrameLocks noChangeAspect="1"/>
          </p:cNvGraphicFramePr>
          <p:nvPr>
            <p:custDataLst>
              <p:tags r:id="rId2"/>
            </p:custDataLst>
          </p:nvPr>
        </p:nvGraphicFramePr>
        <p:xfrm>
          <a:off x="0" y="0"/>
          <a:ext cx="161925" cy="161925"/>
        </p:xfrm>
        <a:graphic>
          <a:graphicData uri="http://schemas.openxmlformats.org/presentationml/2006/ole">
            <mc:AlternateContent xmlns:mc="http://schemas.openxmlformats.org/markup-compatibility/2006">
              <mc:Choice xmlns:v="urn:schemas-microsoft-com:vml" Requires="v">
                <p:oleObj spid="_x0000_s4100" name="think-cell Slide" r:id="rId14" imgW="360" imgH="360" progId="TCLayout.ActiveDocument.1">
                  <p:embed/>
                </p:oleObj>
              </mc:Choice>
              <mc:Fallback>
                <p:oleObj name="think-cell Slide" r:id="rId14" imgW="360" imgH="360" progId="TCLayout.ActiveDocument.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How</a:t>
            </a:r>
            <a:endParaRPr lang="en-US" dirty="0"/>
          </a:p>
        </p:txBody>
      </p:sp>
      <p:sp>
        <p:nvSpPr>
          <p:cNvPr id="929805" name="Rectangle 38"/>
          <p:cNvSpPr>
            <a:spLocks noGrp="1" noChangeArrowheads="1"/>
          </p:cNvSpPr>
          <p:nvPr>
            <p:ph idx="1"/>
          </p:nvPr>
        </p:nvSpPr>
        <p:spPr/>
        <p:txBody>
          <a:bodyPr>
            <a:spAutoFit/>
          </a:bodyPr>
          <a:lstStyle/>
          <a:p>
            <a:pPr marL="0" indent="0" algn="ctr" eaLnBrk="1" hangingPunct="1">
              <a:buFontTx/>
              <a:buNone/>
              <a:defRPr/>
            </a:pPr>
            <a:r>
              <a:rPr altLang="en-US" sz="2000" i="1" dirty="0" smtClean="0">
                <a:solidFill>
                  <a:schemeClr val="tx2">
                    <a:lumMod val="75000"/>
                  </a:schemeClr>
                </a:solidFill>
              </a:rPr>
              <a:t>With DIRECTV’s recommendation engine, customers now get more personalized content across all key points of discovery on the Apps and Dotcom</a:t>
            </a:r>
            <a:endParaRPr altLang="en-US" sz="2000" i="1" dirty="0">
              <a:solidFill>
                <a:schemeClr val="tx2">
                  <a:lumMod val="75000"/>
                </a:schemeClr>
              </a:solidFill>
            </a:endParaRPr>
          </a:p>
        </p:txBody>
      </p:sp>
      <p:sp>
        <p:nvSpPr>
          <p:cNvPr id="5124" name="Slide Number Placeholder 2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Blip>
                <a:blip r:embed="rId16"/>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17"/>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16"/>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17"/>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683B53F2-0C10-400E-BD6A-B289D63F6FDE}" type="slidenum">
              <a:rPr lang="en-US" altLang="en-US" sz="1200" b="0" smtClean="0">
                <a:solidFill>
                  <a:srgbClr val="898989"/>
                </a:solidFill>
              </a:rPr>
              <a:pPr eaLnBrk="1" hangingPunct="1">
                <a:spcBef>
                  <a:spcPct val="0"/>
                </a:spcBef>
                <a:buFontTx/>
                <a:buNone/>
              </a:pPr>
              <a:t>15</a:t>
            </a:fld>
            <a:r>
              <a:rPr lang="en-US" altLang="en-US" sz="1200" b="0" smtClean="0">
                <a:solidFill>
                  <a:srgbClr val="898989"/>
                </a:solidFill>
              </a:rPr>
              <a:t> </a:t>
            </a:r>
          </a:p>
        </p:txBody>
      </p:sp>
      <p:sp>
        <p:nvSpPr>
          <p:cNvPr id="929817" name="Rectangle 51"/>
          <p:cNvSpPr>
            <a:spLocks noChangeArrowheads="1"/>
          </p:cNvSpPr>
          <p:nvPr>
            <p:custDataLst>
              <p:tags r:id="rId3"/>
            </p:custDataLst>
          </p:nvPr>
        </p:nvSpPr>
        <p:spPr bwMode="gray">
          <a:xfrm>
            <a:off x="1397000" y="2644775"/>
            <a:ext cx="1836738" cy="255905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929831" name="Rectangle 65"/>
          <p:cNvSpPr>
            <a:spLocks noChangeArrowheads="1"/>
          </p:cNvSpPr>
          <p:nvPr>
            <p:custDataLst>
              <p:tags r:id="rId4"/>
            </p:custDataLst>
          </p:nvPr>
        </p:nvSpPr>
        <p:spPr bwMode="gray">
          <a:xfrm>
            <a:off x="5457825" y="2647950"/>
            <a:ext cx="1838325" cy="255905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929819" name="Rectangle 53"/>
          <p:cNvSpPr>
            <a:spLocks noChangeArrowheads="1"/>
          </p:cNvSpPr>
          <p:nvPr>
            <p:custDataLst>
              <p:tags r:id="rId5"/>
            </p:custDataLst>
          </p:nvPr>
        </p:nvSpPr>
        <p:spPr bwMode="gray">
          <a:xfrm>
            <a:off x="3417888" y="2641600"/>
            <a:ext cx="1838325" cy="255905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140" name="Rectangle 68"/>
          <p:cNvSpPr>
            <a:spLocks noChangeArrowheads="1"/>
          </p:cNvSpPr>
          <p:nvPr>
            <p:custDataLst>
              <p:tags r:id="rId6"/>
            </p:custDataLst>
          </p:nvPr>
        </p:nvSpPr>
        <p:spPr bwMode="auto">
          <a:xfrm>
            <a:off x="1519238" y="4190999"/>
            <a:ext cx="1592262"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Get the best entertainment content selected just for you based on your overall behavior and preferences from the Entertainment homepage</a:t>
            </a:r>
          </a:p>
        </p:txBody>
      </p:sp>
      <p:sp>
        <p:nvSpPr>
          <p:cNvPr id="148" name="Rounded Rectangle 147"/>
          <p:cNvSpPr/>
          <p:nvPr/>
        </p:nvSpPr>
        <p:spPr bwMode="auto">
          <a:xfrm>
            <a:off x="1371600" y="5346700"/>
            <a:ext cx="5932488" cy="376238"/>
          </a:xfrm>
          <a:prstGeom prst="round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Improves discovery</a:t>
            </a:r>
          </a:p>
        </p:txBody>
      </p:sp>
      <p:sp>
        <p:nvSpPr>
          <p:cNvPr id="149" name="Rectangle 68"/>
          <p:cNvSpPr>
            <a:spLocks noChangeArrowheads="1"/>
          </p:cNvSpPr>
          <p:nvPr>
            <p:custDataLst>
              <p:tags r:id="rId7"/>
            </p:custDataLst>
          </p:nvPr>
        </p:nvSpPr>
        <p:spPr bwMode="auto">
          <a:xfrm>
            <a:off x="3549650" y="4679950"/>
            <a:ext cx="159226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Similar shows on program pages are now personalized to you</a:t>
            </a:r>
          </a:p>
        </p:txBody>
      </p:sp>
      <p:sp>
        <p:nvSpPr>
          <p:cNvPr id="150" name="Rectangle 68"/>
          <p:cNvSpPr>
            <a:spLocks noChangeArrowheads="1"/>
          </p:cNvSpPr>
          <p:nvPr>
            <p:custDataLst>
              <p:tags r:id="rId8"/>
            </p:custDataLst>
          </p:nvPr>
        </p:nvSpPr>
        <p:spPr bwMode="auto">
          <a:xfrm>
            <a:off x="5551488" y="4419600"/>
            <a:ext cx="1592262"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algn="ctr" defTabSz="913526">
              <a:buClr>
                <a:schemeClr val="tx2"/>
              </a:buClr>
              <a:defRPr/>
            </a:pPr>
            <a:r>
              <a:rPr lang="en-US" sz="1000" dirty="0">
                <a:solidFill>
                  <a:srgbClr val="808080"/>
                </a:solidFill>
                <a:latin typeface="Arial" charset="0"/>
                <a:ea typeface="ＭＳ Ｐゴシック" charset="0"/>
                <a:cs typeface="Arial" charset="0"/>
              </a:rPr>
              <a:t>Based on particular programs you watch or record, receive suggestions for similar content on movie and TV show pages</a:t>
            </a:r>
          </a:p>
        </p:txBody>
      </p:sp>
      <p:sp>
        <p:nvSpPr>
          <p:cNvPr id="157" name="Rectangle 156"/>
          <p:cNvSpPr/>
          <p:nvPr/>
        </p:nvSpPr>
        <p:spPr bwMode="auto">
          <a:xfrm>
            <a:off x="1387475" y="1905000"/>
            <a:ext cx="1855788" cy="573088"/>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Get top suggestions just for you</a:t>
            </a:r>
          </a:p>
        </p:txBody>
      </p:sp>
      <p:sp>
        <p:nvSpPr>
          <p:cNvPr id="159" name="Rectangle 158"/>
          <p:cNvSpPr/>
          <p:nvPr/>
        </p:nvSpPr>
        <p:spPr bwMode="auto">
          <a:xfrm>
            <a:off x="5448300" y="1905000"/>
            <a:ext cx="1855788" cy="573088"/>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Based on what you watch or record</a:t>
            </a:r>
          </a:p>
        </p:txBody>
      </p:sp>
      <p:sp>
        <p:nvSpPr>
          <p:cNvPr id="160" name="Rectangle 159"/>
          <p:cNvSpPr/>
          <p:nvPr/>
        </p:nvSpPr>
        <p:spPr bwMode="auto">
          <a:xfrm>
            <a:off x="3417888" y="1905000"/>
            <a:ext cx="1855787" cy="573088"/>
          </a:xfrm>
          <a:prstGeom prst="rect">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t>Personalized similar shows</a:t>
            </a:r>
          </a:p>
        </p:txBody>
      </p:sp>
      <p:grpSp>
        <p:nvGrpSpPr>
          <p:cNvPr id="5" name="Group 4"/>
          <p:cNvGrpSpPr/>
          <p:nvPr/>
        </p:nvGrpSpPr>
        <p:grpSpPr>
          <a:xfrm>
            <a:off x="1479050" y="2705134"/>
            <a:ext cx="5759590" cy="1825997"/>
            <a:chOff x="1479050" y="2705134"/>
            <a:chExt cx="5759590" cy="1825997"/>
          </a:xfrm>
        </p:grpSpPr>
        <p:pic>
          <p:nvPicPr>
            <p:cNvPr id="5127" name="Picture 2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9472" y="2803138"/>
              <a:ext cx="1659748" cy="172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8" name="Picture 2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07550" y="2705134"/>
              <a:ext cx="543617" cy="767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9" name="Picture 2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16953" y="3543763"/>
              <a:ext cx="537016" cy="768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74" name="Rectangle 23573"/>
            <p:cNvSpPr/>
            <p:nvPr/>
          </p:nvSpPr>
          <p:spPr bwMode="auto">
            <a:xfrm>
              <a:off x="5457825" y="2741613"/>
              <a:ext cx="1049338" cy="369887"/>
            </a:xfrm>
            <a:prstGeom prst="rect">
              <a:avLst/>
            </a:prstGeom>
          </p:spPr>
          <p:txBody>
            <a:bodyPr>
              <a:spAutoFit/>
            </a:bodyPr>
            <a:lstStyle/>
            <a:p>
              <a:pPr>
                <a:defRPr/>
              </a:pPr>
              <a:r>
                <a:rPr lang="en-US" sz="900" b="1" dirty="0">
                  <a:solidFill>
                    <a:schemeClr val="tx1">
                      <a:lumMod val="75000"/>
                      <a:lumOff val="25000"/>
                    </a:schemeClr>
                  </a:solidFill>
                  <a:latin typeface="Arial" charset="0"/>
                  <a:ea typeface="ＭＳ Ｐゴシック" charset="0"/>
                  <a:cs typeface="Arial" charset="0"/>
                </a:rPr>
                <a:t>Because you watched…</a:t>
              </a:r>
              <a:endParaRPr lang="en-US" sz="900" b="1" dirty="0">
                <a:solidFill>
                  <a:schemeClr val="tx1">
                    <a:lumMod val="75000"/>
                    <a:lumOff val="25000"/>
                  </a:schemeClr>
                </a:solidFill>
              </a:endParaRPr>
            </a:p>
          </p:txBody>
        </p:sp>
        <p:pic>
          <p:nvPicPr>
            <p:cNvPr id="5141" name="Picture 2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7415" y="3543763"/>
              <a:ext cx="556466" cy="78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2" name="Picture 2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88839" y="3543763"/>
              <a:ext cx="549801" cy="78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43" name="Rectangle 161"/>
            <p:cNvSpPr>
              <a:spLocks noChangeArrowheads="1"/>
            </p:cNvSpPr>
            <p:nvPr/>
          </p:nvSpPr>
          <p:spPr bwMode="auto">
            <a:xfrm>
              <a:off x="5416509" y="3352715"/>
              <a:ext cx="1183569" cy="23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16"/>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17"/>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16"/>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17"/>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900">
                  <a:solidFill>
                    <a:srgbClr val="808080"/>
                  </a:solidFill>
                  <a:latin typeface="Arial" pitchFamily="34" charset="0"/>
                  <a:cs typeface="Arial" pitchFamily="34" charset="0"/>
                </a:rPr>
                <a:t>Top Movie Picks</a:t>
              </a:r>
              <a:endParaRPr lang="en-US" altLang="en-US" sz="900">
                <a:solidFill>
                  <a:schemeClr val="tx1"/>
                </a:solidFill>
                <a:latin typeface="Arial" pitchFamily="34" charset="0"/>
                <a:cs typeface="Arial" pitchFamily="34" charset="0"/>
              </a:endParaRPr>
            </a:p>
          </p:txBody>
        </p:sp>
        <p:pic>
          <p:nvPicPr>
            <p:cNvPr id="5144" name="Picture 2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79050" y="2833500"/>
              <a:ext cx="1666279" cy="1281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7" name="Rectangle 26"/>
          <p:cNvSpPr/>
          <p:nvPr/>
        </p:nvSpPr>
        <p:spPr>
          <a:xfrm>
            <a:off x="685800" y="914399"/>
            <a:ext cx="7715250" cy="48990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1483495" y="4879603"/>
            <a:ext cx="5759590" cy="1825997"/>
            <a:chOff x="1479050" y="2705134"/>
            <a:chExt cx="5759590" cy="1825997"/>
          </a:xfrm>
        </p:grpSpPr>
        <p:pic>
          <p:nvPicPr>
            <p:cNvPr id="30" name="Picture 2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9472" y="2803138"/>
              <a:ext cx="1659748" cy="172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07550" y="2705134"/>
              <a:ext cx="543617" cy="767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16953" y="3543763"/>
              <a:ext cx="537016" cy="768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p:cNvSpPr/>
            <p:nvPr/>
          </p:nvSpPr>
          <p:spPr bwMode="auto">
            <a:xfrm>
              <a:off x="5457825" y="2741613"/>
              <a:ext cx="1049338" cy="369887"/>
            </a:xfrm>
            <a:prstGeom prst="rect">
              <a:avLst/>
            </a:prstGeom>
          </p:spPr>
          <p:txBody>
            <a:bodyPr>
              <a:spAutoFit/>
            </a:bodyPr>
            <a:lstStyle/>
            <a:p>
              <a:pPr>
                <a:defRPr/>
              </a:pPr>
              <a:r>
                <a:rPr lang="en-US" sz="900" b="1" dirty="0">
                  <a:solidFill>
                    <a:schemeClr val="tx1">
                      <a:lumMod val="75000"/>
                      <a:lumOff val="25000"/>
                    </a:schemeClr>
                  </a:solidFill>
                  <a:latin typeface="Arial" charset="0"/>
                  <a:ea typeface="ＭＳ Ｐゴシック" charset="0"/>
                  <a:cs typeface="Arial" charset="0"/>
                </a:rPr>
                <a:t>Because you watched…</a:t>
              </a:r>
              <a:endParaRPr lang="en-US" sz="900" b="1" dirty="0">
                <a:solidFill>
                  <a:schemeClr val="tx1">
                    <a:lumMod val="75000"/>
                    <a:lumOff val="25000"/>
                  </a:schemeClr>
                </a:solidFill>
              </a:endParaRPr>
            </a:p>
          </p:txBody>
        </p:sp>
        <p:pic>
          <p:nvPicPr>
            <p:cNvPr id="37" name="Picture 2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7415" y="3543763"/>
              <a:ext cx="556466" cy="78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88839" y="3543763"/>
              <a:ext cx="549801" cy="78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161"/>
            <p:cNvSpPr>
              <a:spLocks noChangeArrowheads="1"/>
            </p:cNvSpPr>
            <p:nvPr/>
          </p:nvSpPr>
          <p:spPr bwMode="auto">
            <a:xfrm>
              <a:off x="5416509" y="3352715"/>
              <a:ext cx="1183569" cy="23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16"/>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17"/>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16"/>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17"/>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16"/>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900">
                  <a:solidFill>
                    <a:srgbClr val="808080"/>
                  </a:solidFill>
                  <a:latin typeface="Arial" pitchFamily="34" charset="0"/>
                  <a:cs typeface="Arial" pitchFamily="34" charset="0"/>
                </a:rPr>
                <a:t>Top Movie Picks</a:t>
              </a:r>
              <a:endParaRPr lang="en-US" altLang="en-US" sz="900">
                <a:solidFill>
                  <a:schemeClr val="tx1"/>
                </a:solidFill>
                <a:latin typeface="Arial" pitchFamily="34" charset="0"/>
                <a:cs typeface="Arial" pitchFamily="34" charset="0"/>
              </a:endParaRPr>
            </a:p>
          </p:txBody>
        </p:sp>
        <p:pic>
          <p:nvPicPr>
            <p:cNvPr id="40" name="Picture 2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79050" y="2833500"/>
              <a:ext cx="1666279" cy="1281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 name="Rectangle 51"/>
          <p:cNvSpPr>
            <a:spLocks noChangeArrowheads="1"/>
          </p:cNvSpPr>
          <p:nvPr>
            <p:custDataLst>
              <p:tags r:id="rId9"/>
            </p:custDataLst>
          </p:nvPr>
        </p:nvSpPr>
        <p:spPr bwMode="gray">
          <a:xfrm>
            <a:off x="1391920" y="4836160"/>
            <a:ext cx="1836738" cy="195072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42" name="Rectangle 53"/>
          <p:cNvSpPr>
            <a:spLocks noChangeArrowheads="1"/>
          </p:cNvSpPr>
          <p:nvPr>
            <p:custDataLst>
              <p:tags r:id="rId10"/>
            </p:custDataLst>
          </p:nvPr>
        </p:nvSpPr>
        <p:spPr bwMode="gray">
          <a:xfrm>
            <a:off x="3429000" y="4836160"/>
            <a:ext cx="1827213" cy="195453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43" name="Rectangle 65"/>
          <p:cNvSpPr>
            <a:spLocks noChangeArrowheads="1"/>
          </p:cNvSpPr>
          <p:nvPr>
            <p:custDataLst>
              <p:tags r:id="rId11"/>
            </p:custDataLst>
          </p:nvPr>
        </p:nvSpPr>
        <p:spPr bwMode="gray">
          <a:xfrm>
            <a:off x="5466715" y="4836160"/>
            <a:ext cx="1838325" cy="195072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58" name="Rounded Rectangle 57"/>
          <p:cNvSpPr/>
          <p:nvPr/>
        </p:nvSpPr>
        <p:spPr>
          <a:xfrm>
            <a:off x="990600" y="4442619"/>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a:t>Personalization </a:t>
            </a:r>
            <a:r>
              <a:rPr lang="en-US" b="1" dirty="0" smtClean="0"/>
              <a:t>Service</a:t>
            </a:r>
            <a:endParaRPr lang="en-US" b="1" dirty="0"/>
          </a:p>
        </p:txBody>
      </p:sp>
      <p:sp>
        <p:nvSpPr>
          <p:cNvPr id="59" name="Rounded Rectangle 58"/>
          <p:cNvSpPr/>
          <p:nvPr/>
        </p:nvSpPr>
        <p:spPr>
          <a:xfrm>
            <a:off x="5791200" y="2743199"/>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60" name="Rounded Rectangle 59"/>
          <p:cNvSpPr/>
          <p:nvPr/>
        </p:nvSpPr>
        <p:spPr>
          <a:xfrm>
            <a:off x="990600" y="2743199"/>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User Data Aggregation</a:t>
            </a:r>
            <a:endParaRPr lang="en-US" b="1" dirty="0"/>
          </a:p>
        </p:txBody>
      </p:sp>
      <p:sp>
        <p:nvSpPr>
          <p:cNvPr id="61" name="Rounded Rectangle 60"/>
          <p:cNvSpPr/>
          <p:nvPr/>
        </p:nvSpPr>
        <p:spPr>
          <a:xfrm>
            <a:off x="2895600" y="2743200"/>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Analytics Service</a:t>
            </a:r>
            <a:endParaRPr lang="en-US" b="1" dirty="0"/>
          </a:p>
        </p:txBody>
      </p:sp>
      <p:sp>
        <p:nvSpPr>
          <p:cNvPr id="62" name="Rounded Rectangle 61"/>
          <p:cNvSpPr/>
          <p:nvPr/>
        </p:nvSpPr>
        <p:spPr>
          <a:xfrm>
            <a:off x="2895600" y="3634525"/>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sz="1600" b="1" dirty="0" smtClean="0"/>
              <a:t>Content Management (Curation)</a:t>
            </a:r>
            <a:endParaRPr lang="en-US" sz="1600" b="1" dirty="0"/>
          </a:p>
        </p:txBody>
      </p:sp>
      <p:sp>
        <p:nvSpPr>
          <p:cNvPr id="63" name="Rectangular Callout 62"/>
          <p:cNvSpPr/>
          <p:nvPr/>
        </p:nvSpPr>
        <p:spPr>
          <a:xfrm>
            <a:off x="7035800" y="1264412"/>
            <a:ext cx="1676400" cy="612648"/>
          </a:xfrm>
          <a:prstGeom prst="wedgeRectCallout">
            <a:avLst>
              <a:gd name="adj1" fmla="val -60935"/>
              <a:gd name="adj2" fmla="val 183024"/>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Algorithms for recommendations</a:t>
            </a:r>
            <a:endParaRPr lang="en-US" sz="1200" b="1" dirty="0">
              <a:solidFill>
                <a:schemeClr val="tx1"/>
              </a:solidFill>
            </a:endParaRPr>
          </a:p>
        </p:txBody>
      </p:sp>
      <p:sp>
        <p:nvSpPr>
          <p:cNvPr id="64" name="Rectangular Callout 63"/>
          <p:cNvSpPr/>
          <p:nvPr/>
        </p:nvSpPr>
        <p:spPr>
          <a:xfrm>
            <a:off x="304800" y="990600"/>
            <a:ext cx="1676400" cy="612648"/>
          </a:xfrm>
          <a:prstGeom prst="wedgeRectCallout">
            <a:avLst>
              <a:gd name="adj1" fmla="val 25621"/>
              <a:gd name="adj2" fmla="val 235205"/>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Aggregates User viewership data from various input sources</a:t>
            </a:r>
            <a:endParaRPr lang="en-US" sz="1200" b="1" dirty="0">
              <a:solidFill>
                <a:schemeClr val="tx1"/>
              </a:solidFill>
            </a:endParaRPr>
          </a:p>
        </p:txBody>
      </p:sp>
      <p:sp>
        <p:nvSpPr>
          <p:cNvPr id="65" name="Rectangular Callout 64"/>
          <p:cNvSpPr/>
          <p:nvPr/>
        </p:nvSpPr>
        <p:spPr>
          <a:xfrm>
            <a:off x="2438400" y="990600"/>
            <a:ext cx="1447800" cy="612648"/>
          </a:xfrm>
          <a:prstGeom prst="wedgeRectCallout">
            <a:avLst>
              <a:gd name="adj1" fmla="val 101374"/>
              <a:gd name="adj2" fmla="val 223922"/>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Derive </a:t>
            </a:r>
            <a:r>
              <a:rPr lang="en-US" sz="1200" b="1" dirty="0">
                <a:solidFill>
                  <a:schemeClr val="tx1"/>
                </a:solidFill>
              </a:rPr>
              <a:t>user </a:t>
            </a:r>
            <a:r>
              <a:rPr lang="en-US" sz="1200" b="1" dirty="0" smtClean="0">
                <a:solidFill>
                  <a:schemeClr val="tx1"/>
                </a:solidFill>
              </a:rPr>
              <a:t>tastes from the User Date</a:t>
            </a:r>
            <a:endParaRPr lang="en-US" sz="1200" b="1" dirty="0">
              <a:solidFill>
                <a:schemeClr val="tx1"/>
              </a:solidFill>
            </a:endParaRPr>
          </a:p>
        </p:txBody>
      </p:sp>
      <p:sp>
        <p:nvSpPr>
          <p:cNvPr id="66" name="Rectangular Callout 65"/>
          <p:cNvSpPr/>
          <p:nvPr/>
        </p:nvSpPr>
        <p:spPr>
          <a:xfrm>
            <a:off x="4800547" y="990600"/>
            <a:ext cx="1589751" cy="612648"/>
          </a:xfrm>
          <a:prstGeom prst="wedgeRectCallout">
            <a:avLst>
              <a:gd name="adj1" fmla="val -12234"/>
              <a:gd name="adj2" fmla="val 371518"/>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Utilities to create rules </a:t>
            </a:r>
            <a:r>
              <a:rPr lang="en-US" sz="1200" b="1" dirty="0">
                <a:solidFill>
                  <a:schemeClr val="tx1"/>
                </a:solidFill>
              </a:rPr>
              <a:t>for content curation</a:t>
            </a:r>
          </a:p>
        </p:txBody>
      </p:sp>
      <p:sp>
        <p:nvSpPr>
          <p:cNvPr id="67" name="Rectangular Callout 66"/>
          <p:cNvSpPr/>
          <p:nvPr/>
        </p:nvSpPr>
        <p:spPr>
          <a:xfrm>
            <a:off x="7943850" y="3167760"/>
            <a:ext cx="914400" cy="612648"/>
          </a:xfrm>
          <a:prstGeom prst="wedgeRectCallout">
            <a:avLst>
              <a:gd name="adj1" fmla="val -80268"/>
              <a:gd name="adj2" fmla="val 16342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Services </a:t>
            </a:r>
            <a:r>
              <a:rPr lang="en-US" sz="1200" b="1" dirty="0">
                <a:solidFill>
                  <a:schemeClr val="tx1"/>
                </a:solidFill>
              </a:rPr>
              <a:t>for clients to interface</a:t>
            </a:r>
          </a:p>
        </p:txBody>
      </p:sp>
    </p:spTree>
    <p:extLst>
      <p:ext uri="{BB962C8B-B14F-4D97-AF65-F5344CB8AC3E}">
        <p14:creationId xmlns:p14="http://schemas.microsoft.com/office/powerpoint/2010/main" val="27963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par>
                          <p:cTn id="9" fill="hold">
                            <p:stCondLst>
                              <p:cond delay="0"/>
                            </p:stCondLst>
                            <p:childTnLst>
                              <p:par>
                                <p:cTn id="10" presetID="10" presetClass="exit" presetSubtype="0" fill="hold" grpId="0" nodeType="afterEffect">
                                  <p:stCondLst>
                                    <p:cond delay="0"/>
                                  </p:stCondLst>
                                  <p:childTnLst>
                                    <p:animEffect transition="out" filter="fade">
                                      <p:cBhvr>
                                        <p:cTn id="11" dur="1000"/>
                                        <p:tgtEl>
                                          <p:spTgt spid="929805">
                                            <p:txEl>
                                              <p:pRg st="0" end="0"/>
                                            </p:txEl>
                                          </p:spTgt>
                                        </p:tgtEl>
                                      </p:cBhvr>
                                    </p:animEffect>
                                    <p:set>
                                      <p:cBhvr>
                                        <p:cTn id="12" dur="1" fill="hold">
                                          <p:stCondLst>
                                            <p:cond delay="999"/>
                                          </p:stCondLst>
                                        </p:cTn>
                                        <p:tgtEl>
                                          <p:spTgt spid="929805">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1000"/>
                                        <p:tgtEl>
                                          <p:spTgt spid="140"/>
                                        </p:tgtEl>
                                      </p:cBhvr>
                                    </p:animEffect>
                                    <p:set>
                                      <p:cBhvr>
                                        <p:cTn id="15" dur="1" fill="hold">
                                          <p:stCondLst>
                                            <p:cond delay="999"/>
                                          </p:stCondLst>
                                        </p:cTn>
                                        <p:tgtEl>
                                          <p:spTgt spid="14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1000"/>
                                        <p:tgtEl>
                                          <p:spTgt spid="149"/>
                                        </p:tgtEl>
                                      </p:cBhvr>
                                    </p:animEffect>
                                    <p:set>
                                      <p:cBhvr>
                                        <p:cTn id="18" dur="1" fill="hold">
                                          <p:stCondLst>
                                            <p:cond delay="999"/>
                                          </p:stCondLst>
                                        </p:cTn>
                                        <p:tgtEl>
                                          <p:spTgt spid="14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1000"/>
                                        <p:tgtEl>
                                          <p:spTgt spid="150"/>
                                        </p:tgtEl>
                                      </p:cBhvr>
                                    </p:animEffect>
                                    <p:set>
                                      <p:cBhvr>
                                        <p:cTn id="21" dur="1" fill="hold">
                                          <p:stCondLst>
                                            <p:cond delay="999"/>
                                          </p:stCondLst>
                                        </p:cTn>
                                        <p:tgtEl>
                                          <p:spTgt spid="15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1000"/>
                                        <p:tgtEl>
                                          <p:spTgt spid="148"/>
                                        </p:tgtEl>
                                      </p:cBhvr>
                                    </p:animEffect>
                                    <p:set>
                                      <p:cBhvr>
                                        <p:cTn id="24" dur="1" fill="hold">
                                          <p:stCondLst>
                                            <p:cond delay="999"/>
                                          </p:stCondLst>
                                        </p:cTn>
                                        <p:tgtEl>
                                          <p:spTgt spid="148"/>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1000"/>
                                        <p:tgtEl>
                                          <p:spTgt spid="929819"/>
                                        </p:tgtEl>
                                      </p:cBhvr>
                                    </p:animEffect>
                                    <p:set>
                                      <p:cBhvr>
                                        <p:cTn id="27" dur="1" fill="hold">
                                          <p:stCondLst>
                                            <p:cond delay="999"/>
                                          </p:stCondLst>
                                        </p:cTn>
                                        <p:tgtEl>
                                          <p:spTgt spid="92981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1000"/>
                                        <p:tgtEl>
                                          <p:spTgt spid="929831"/>
                                        </p:tgtEl>
                                      </p:cBhvr>
                                    </p:animEffect>
                                    <p:set>
                                      <p:cBhvr>
                                        <p:cTn id="30" dur="1" fill="hold">
                                          <p:stCondLst>
                                            <p:cond delay="999"/>
                                          </p:stCondLst>
                                        </p:cTn>
                                        <p:tgtEl>
                                          <p:spTgt spid="929831"/>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1000"/>
                                        <p:tgtEl>
                                          <p:spTgt spid="929817"/>
                                        </p:tgtEl>
                                      </p:cBhvr>
                                    </p:animEffect>
                                    <p:set>
                                      <p:cBhvr>
                                        <p:cTn id="33" dur="1" fill="hold">
                                          <p:stCondLst>
                                            <p:cond delay="999"/>
                                          </p:stCondLst>
                                        </p:cTn>
                                        <p:tgtEl>
                                          <p:spTgt spid="92981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1000"/>
                                        <p:tgtEl>
                                          <p:spTgt spid="159"/>
                                        </p:tgtEl>
                                      </p:cBhvr>
                                    </p:animEffect>
                                    <p:set>
                                      <p:cBhvr>
                                        <p:cTn id="36" dur="1" fill="hold">
                                          <p:stCondLst>
                                            <p:cond delay="999"/>
                                          </p:stCondLst>
                                        </p:cTn>
                                        <p:tgtEl>
                                          <p:spTgt spid="159"/>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1000"/>
                                        <p:tgtEl>
                                          <p:spTgt spid="160"/>
                                        </p:tgtEl>
                                      </p:cBhvr>
                                    </p:animEffect>
                                    <p:set>
                                      <p:cBhvr>
                                        <p:cTn id="39" dur="1" fill="hold">
                                          <p:stCondLst>
                                            <p:cond delay="999"/>
                                          </p:stCondLst>
                                        </p:cTn>
                                        <p:tgtEl>
                                          <p:spTgt spid="16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1000"/>
                                        <p:tgtEl>
                                          <p:spTgt spid="157"/>
                                        </p:tgtEl>
                                      </p:cBhvr>
                                    </p:animEffect>
                                    <p:set>
                                      <p:cBhvr>
                                        <p:cTn id="42" dur="1" fill="hold">
                                          <p:stCondLst>
                                            <p:cond delay="999"/>
                                          </p:stCondLst>
                                        </p:cTn>
                                        <p:tgtEl>
                                          <p:spTgt spid="157"/>
                                        </p:tgtEl>
                                        <p:attrNameLst>
                                          <p:attrName>style.visibility</p:attrName>
                                        </p:attrNameLst>
                                      </p:cBhvr>
                                      <p:to>
                                        <p:strVal val="hidden"/>
                                      </p:to>
                                    </p:set>
                                  </p:childTnLst>
                                </p:cTn>
                              </p:par>
                            </p:childTnLst>
                          </p:cTn>
                        </p:par>
                        <p:par>
                          <p:cTn id="43" fill="hold">
                            <p:stCondLst>
                              <p:cond delay="1000"/>
                            </p:stCondLst>
                            <p:childTnLst>
                              <p:par>
                                <p:cTn id="44" presetID="42" presetClass="path" presetSubtype="0" accel="50000" decel="50000" fill="hold" nodeType="afterEffect">
                                  <p:stCondLst>
                                    <p:cond delay="0"/>
                                  </p:stCondLst>
                                  <p:childTnLst>
                                    <p:animMotion origin="layout" path="M 3.88889E-6 3.7037E-6 L 3.88889E-6 0.32801 " pathEditMode="relative" rAng="0" ptsTypes="AA">
                                      <p:cBhvr>
                                        <p:cTn id="45" dur="2000" fill="hold"/>
                                        <p:tgtEl>
                                          <p:spTgt spid="5"/>
                                        </p:tgtEl>
                                        <p:attrNameLst>
                                          <p:attrName>ppt_x</p:attrName>
                                          <p:attrName>ppt_y</p:attrName>
                                        </p:attrNameLst>
                                      </p:cBhvr>
                                      <p:rCtr x="0" y="16389"/>
                                    </p:animMotion>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805" grpId="0" build="p"/>
      <p:bldP spid="929817" grpId="0" animBg="1"/>
      <p:bldP spid="929831" grpId="0" animBg="1"/>
      <p:bldP spid="929819" grpId="0" animBg="1"/>
      <p:bldP spid="140" grpId="0"/>
      <p:bldP spid="148" grpId="0" animBg="1"/>
      <p:bldP spid="149" grpId="0"/>
      <p:bldP spid="150" grpId="0"/>
      <p:bldP spid="157" grpId="0" animBg="1"/>
      <p:bldP spid="159" grpId="0" animBg="1"/>
      <p:bldP spid="160" grpId="0" animBg="1"/>
      <p:bldP spid="27" grpId="0" animBg="1"/>
      <p:bldP spid="41" grpId="0" animBg="1"/>
      <p:bldP spid="42" grpId="0" animBg="1"/>
      <p:bldP spid="43"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509421"/>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810001"/>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810001"/>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701327"/>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Content Management (Curation)</a:t>
            </a:r>
          </a:p>
        </p:txBody>
      </p:sp>
      <p:sp>
        <p:nvSpPr>
          <p:cNvPr id="2" name="Title 1"/>
          <p:cNvSpPr>
            <a:spLocks noGrp="1"/>
          </p:cNvSpPr>
          <p:nvPr>
            <p:ph type="ctrTitle"/>
          </p:nvPr>
        </p:nvSpPr>
        <p:spPr>
          <a:xfrm>
            <a:off x="461492" y="2362200"/>
            <a:ext cx="6396508" cy="1066799"/>
          </a:xfrm>
        </p:spPr>
        <p:txBody>
          <a:bodyPr/>
          <a:lstStyle/>
          <a:p>
            <a:r>
              <a:rPr lang="en-US" dirty="0" smtClean="0"/>
              <a:t>Content Management (Curation)</a:t>
            </a:r>
            <a:endParaRPr lang="en-US" dirty="0"/>
          </a:p>
        </p:txBody>
      </p:sp>
      <p:sp>
        <p:nvSpPr>
          <p:cNvPr id="3" name="Subtitle 2"/>
          <p:cNvSpPr>
            <a:spLocks noGrp="1"/>
          </p:cNvSpPr>
          <p:nvPr>
            <p:ph type="subTitle" idx="1"/>
          </p:nvPr>
        </p:nvSpPr>
        <p:spPr>
          <a:xfrm>
            <a:off x="461493" y="3048000"/>
            <a:ext cx="4724400" cy="762000"/>
          </a:xfrm>
        </p:spPr>
        <p:txBody>
          <a:bodyPr/>
          <a:lstStyle/>
          <a:p>
            <a:r>
              <a:rPr lang="en-US" dirty="0" smtClean="0"/>
              <a:t>Architecture</a:t>
            </a:r>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16</a:t>
            </a:fld>
            <a:endParaRPr lang="en-US"/>
          </a:p>
        </p:txBody>
      </p:sp>
      <p:sp>
        <p:nvSpPr>
          <p:cNvPr id="5" name="Rounded Rectangle 4"/>
          <p:cNvSpPr/>
          <p:nvPr/>
        </p:nvSpPr>
        <p:spPr>
          <a:xfrm>
            <a:off x="304800" y="5509420"/>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a:t>Personalization </a:t>
            </a:r>
            <a:r>
              <a:rPr lang="en-US" b="1" dirty="0" smtClean="0"/>
              <a:t>Service</a:t>
            </a:r>
            <a:endParaRPr lang="en-US" b="1" dirty="0"/>
          </a:p>
        </p:txBody>
      </p:sp>
      <p:sp>
        <p:nvSpPr>
          <p:cNvPr id="6" name="Rounded Rectangle 5"/>
          <p:cNvSpPr/>
          <p:nvPr/>
        </p:nvSpPr>
        <p:spPr>
          <a:xfrm>
            <a:off x="5105400" y="3810000"/>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7" name="Rounded Rectangle 6"/>
          <p:cNvSpPr/>
          <p:nvPr/>
        </p:nvSpPr>
        <p:spPr>
          <a:xfrm>
            <a:off x="304800" y="3810000"/>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3810001"/>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4" name="Rounded Rectangle 13"/>
          <p:cNvSpPr/>
          <p:nvPr/>
        </p:nvSpPr>
        <p:spPr>
          <a:xfrm>
            <a:off x="2209800" y="3810001"/>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Tree>
    <p:extLst>
      <p:ext uri="{BB962C8B-B14F-4D97-AF65-F5344CB8AC3E}">
        <p14:creationId xmlns:p14="http://schemas.microsoft.com/office/powerpoint/2010/main" val="18654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itvt.com/files/ckcontributorfiles/images/Digitalsmiths-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 y="5410200"/>
            <a:ext cx="2037906" cy="8424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t>Content Management</a:t>
            </a:r>
            <a:endParaRPr lang="en-US" dirty="0"/>
          </a:p>
        </p:txBody>
      </p:sp>
      <p:sp>
        <p:nvSpPr>
          <p:cNvPr id="5" name="Slide Number Placeholder 4"/>
          <p:cNvSpPr>
            <a:spLocks noGrp="1"/>
          </p:cNvSpPr>
          <p:nvPr>
            <p:ph type="sldNum" sz="quarter" idx="12"/>
          </p:nvPr>
        </p:nvSpPr>
        <p:spPr/>
        <p:txBody>
          <a:bodyPr/>
          <a:lstStyle/>
          <a:p>
            <a:pPr>
              <a:defRPr/>
            </a:pPr>
            <a:fld id="{E488BF97-854D-436E-B221-0FA698FAE5C6}" type="slidenum">
              <a:rPr lang="en-US" smtClean="0"/>
              <a:pPr>
                <a:defRPr/>
              </a:pPr>
              <a:t>17</a:t>
            </a:fld>
            <a:endParaRPr lang="en-US"/>
          </a:p>
        </p:txBody>
      </p:sp>
      <p:pic>
        <p:nvPicPr>
          <p:cNvPr id="1026" name="Picture 2" descr="http://www.clipartbest.com/cliparts/4Tb/xEp/4TbxEpLTg.gif"/>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99388"/>
                    </a14:imgEffect>
                  </a14:imgLayer>
                </a14:imgProps>
              </a:ext>
              <a:ext uri="{28A0092B-C50C-407E-A947-70E740481C1C}">
                <a14:useLocalDpi xmlns:a14="http://schemas.microsoft.com/office/drawing/2010/main" val="0"/>
              </a:ext>
            </a:extLst>
          </a:blip>
          <a:srcRect/>
          <a:stretch>
            <a:fillRect/>
          </a:stretch>
        </p:blipFill>
        <p:spPr bwMode="auto">
          <a:xfrm flipH="1">
            <a:off x="198532" y="3453601"/>
            <a:ext cx="1128582" cy="10668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724400" y="1124569"/>
            <a:ext cx="4191000" cy="1064911"/>
            <a:chOff x="4572000" y="982329"/>
            <a:chExt cx="4191000" cy="1064911"/>
          </a:xfrm>
        </p:grpSpPr>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982329"/>
              <a:ext cx="4191000" cy="90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283200" y="1852605"/>
              <a:ext cx="2743200" cy="194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Todays Carousel in DIRECTV.com</a:t>
              </a:r>
              <a:endParaRPr lang="en-US" sz="1200" b="1" dirty="0">
                <a:solidFill>
                  <a:schemeClr val="tx1"/>
                </a:solidFill>
              </a:endParaRPr>
            </a:p>
          </p:txBody>
        </p:sp>
      </p:grpSp>
      <p:grpSp>
        <p:nvGrpSpPr>
          <p:cNvPr id="18" name="Group 17"/>
          <p:cNvGrpSpPr/>
          <p:nvPr/>
        </p:nvGrpSpPr>
        <p:grpSpPr>
          <a:xfrm>
            <a:off x="4724400" y="2332984"/>
            <a:ext cx="4191000" cy="1096016"/>
            <a:chOff x="4572000" y="1950720"/>
            <a:chExt cx="4191000" cy="1096016"/>
          </a:xfrm>
        </p:grpSpPr>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1950720"/>
              <a:ext cx="4191000" cy="90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791200" y="2852101"/>
              <a:ext cx="1752600" cy="194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Personalized Carousel</a:t>
              </a:r>
              <a:endParaRPr lang="en-US" sz="1200" b="1" dirty="0">
                <a:solidFill>
                  <a:schemeClr val="tx1"/>
                </a:solidFill>
              </a:endParaRPr>
            </a:p>
          </p:txBody>
        </p:sp>
      </p:grpSp>
      <p:pic>
        <p:nvPicPr>
          <p:cNvPr id="17"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25377" y1="43671" x2="25377" y2="43671"/>
                        <a14:foregroundMark x1="31658" y1="40506" x2="31658" y2="40506"/>
                        <a14:foregroundMark x1="53015" y1="44937" x2="53015" y2="44937"/>
                        <a14:foregroundMark x1="60302" y1="49367" x2="60302" y2="49367"/>
                        <a14:foregroundMark x1="60302" y1="29114" x2="60302" y2="29114"/>
                        <a14:foregroundMark x1="72111" y1="43671" x2="72111" y2="43671"/>
                        <a14:foregroundMark x1="84422" y1="9494" x2="84422" y2="9494"/>
                        <a14:foregroundMark x1="85427" y1="18987" x2="85427" y2="18987"/>
                        <a14:foregroundMark x1="90201" y1="13924" x2="90201" y2="13924"/>
                        <a14:foregroundMark x1="94724" y1="30380" x2="94724" y2="30380"/>
                        <a14:foregroundMark x1="88945" y1="32278" x2="88945" y2="32278"/>
                        <a14:foregroundMark x1="81658" y1="79114" x2="81658" y2="79114"/>
                        <a14:foregroundMark x1="90704" y1="12658" x2="90704" y2="12658"/>
                        <a14:foregroundMark x1="89698" y1="16456" x2="89698" y2="16456"/>
                        <a14:foregroundMark x1="84422" y1="10759" x2="84422" y2="10759"/>
                        <a14:foregroundMark x1="91709" y1="79114" x2="91709" y2="79114"/>
                        <a14:foregroundMark x1="91960" y1="60759" x2="91960" y2="60759"/>
                        <a14:foregroundMark x1="88693" y1="66456" x2="88693" y2="66456"/>
                        <a14:foregroundMark x1="88693" y1="60127" x2="88693" y2="60127"/>
                        <a14:foregroundMark x1="88945" y1="55696" x2="88945" y2="55696"/>
                        <a14:foregroundMark x1="89196" y1="53165" x2="89196" y2="53165"/>
                        <a14:foregroundMark x1="91709" y1="83544" x2="91709" y2="83544"/>
                        <a14:foregroundMark x1="91960" y1="86076" x2="91960" y2="86076"/>
                        <a14:backgroundMark x1="90452" y1="59494" x2="90452" y2="59494"/>
                      </a14:backgroundRemoval>
                    </a14:imgEffect>
                  </a14:imgLayer>
                </a14:imgProps>
              </a:ext>
            </a:extLst>
          </a:blip>
          <a:srcRect/>
          <a:stretch>
            <a:fillRect/>
          </a:stretch>
        </p:blipFill>
        <p:spPr bwMode="auto">
          <a:xfrm>
            <a:off x="3676753" y="3990792"/>
            <a:ext cx="1483154" cy="705215"/>
          </a:xfrm>
          <a:prstGeom prst="rect">
            <a:avLst/>
          </a:prstGeom>
          <a:noFill/>
          <a:ln>
            <a:noFill/>
          </a:ln>
          <a:effectLst/>
        </p:spPr>
      </p:pic>
      <p:sp>
        <p:nvSpPr>
          <p:cNvPr id="14" name="TextBox 13"/>
          <p:cNvSpPr txBox="1"/>
          <p:nvPr/>
        </p:nvSpPr>
        <p:spPr>
          <a:xfrm>
            <a:off x="1752600" y="1447800"/>
            <a:ext cx="29718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Extends List Builder Functionality</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Rules to drive Recommendation based carousels</a:t>
            </a:r>
            <a:endParaRPr lang="en-US" sz="1400" dirty="0"/>
          </a:p>
        </p:txBody>
      </p:sp>
      <p:sp>
        <p:nvSpPr>
          <p:cNvPr id="21" name="TextBox 20"/>
          <p:cNvSpPr txBox="1"/>
          <p:nvPr/>
        </p:nvSpPr>
        <p:spPr>
          <a:xfrm>
            <a:off x="5275580" y="4081790"/>
            <a:ext cx="3848100" cy="523220"/>
          </a:xfrm>
          <a:prstGeom prst="rect">
            <a:avLst/>
          </a:prstGeom>
          <a:noFill/>
        </p:spPr>
        <p:txBody>
          <a:bodyPr wrap="square" rtlCol="0">
            <a:spAutoFit/>
          </a:bodyPr>
          <a:lstStyle/>
          <a:p>
            <a:r>
              <a:rPr lang="en-US" altLang="en-US" sz="1400" dirty="0" smtClean="0">
                <a:ea typeface="ＭＳ Ｐゴシック" pitchFamily="34" charset="-128"/>
              </a:rPr>
              <a:t>Integrates with RAS </a:t>
            </a:r>
            <a:r>
              <a:rPr lang="en-US" altLang="en-US" sz="1400" dirty="0">
                <a:ea typeface="ＭＳ Ｐゴシック" pitchFamily="34" charset="-128"/>
              </a:rPr>
              <a:t>console </a:t>
            </a:r>
            <a:r>
              <a:rPr lang="en-US" altLang="en-US" sz="1400" dirty="0" smtClean="0">
                <a:ea typeface="ＭＳ Ｐゴシック" pitchFamily="34" charset="-128"/>
              </a:rPr>
              <a:t>to leverage </a:t>
            </a:r>
            <a:r>
              <a:rPr lang="en-US" altLang="en-US" sz="1400" dirty="0">
                <a:ea typeface="ＭＳ Ｐゴシック" pitchFamily="34" charset="-128"/>
              </a:rPr>
              <a:t>available guide metadata and search APIs. </a:t>
            </a:r>
          </a:p>
        </p:txBody>
      </p:sp>
      <p:sp>
        <p:nvSpPr>
          <p:cNvPr id="23" name="TextBox 22"/>
          <p:cNvSpPr txBox="1"/>
          <p:nvPr/>
        </p:nvSpPr>
        <p:spPr>
          <a:xfrm>
            <a:off x="2286000" y="5298561"/>
            <a:ext cx="5334000" cy="954107"/>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smtClean="0">
                <a:ea typeface="ＭＳ Ｐゴシック" pitchFamily="34" charset="-128"/>
              </a:rPr>
              <a:t>Integrates with </a:t>
            </a:r>
            <a:r>
              <a:rPr lang="en-US" altLang="en-US" sz="1400" dirty="0" err="1" smtClean="0">
                <a:ea typeface="ＭＳ Ｐゴシック" pitchFamily="34" charset="-128"/>
              </a:rPr>
              <a:t>Digitalsmith’s</a:t>
            </a:r>
            <a:r>
              <a:rPr lang="en-US" altLang="en-US" sz="1400" dirty="0" smtClean="0">
                <a:ea typeface="ＭＳ Ｐゴシック" pitchFamily="34" charset="-128"/>
              </a:rPr>
              <a:t> </a:t>
            </a:r>
            <a:r>
              <a:rPr lang="en-US" altLang="en-US" sz="1400" dirty="0">
                <a:ea typeface="ＭＳ Ｐゴシック" pitchFamily="34" charset="-128"/>
              </a:rPr>
              <a:t>Business </a:t>
            </a:r>
            <a:r>
              <a:rPr lang="en-US" altLang="en-US" sz="1400" dirty="0" smtClean="0">
                <a:ea typeface="ＭＳ Ｐゴシック" pitchFamily="34" charset="-128"/>
              </a:rPr>
              <a:t>Console.</a:t>
            </a:r>
          </a:p>
          <a:p>
            <a:pPr marL="285750" indent="-285750">
              <a:buFont typeface="Arial" panose="020B0604020202020204" pitchFamily="34" charset="0"/>
              <a:buChar char="•"/>
            </a:pPr>
            <a:endParaRPr lang="en-US" altLang="en-US" sz="1400" dirty="0" smtClean="0">
              <a:ea typeface="ＭＳ Ｐゴシック" pitchFamily="34" charset="-128"/>
            </a:endParaRPr>
          </a:p>
          <a:p>
            <a:pPr marL="285750" indent="-285750">
              <a:buFont typeface="Arial" panose="020B0604020202020204" pitchFamily="34" charset="0"/>
              <a:buChar char="•"/>
            </a:pPr>
            <a:r>
              <a:rPr lang="en-US" altLang="en-US" sz="1400" dirty="0" smtClean="0">
                <a:ea typeface="ＭＳ Ｐゴシック" pitchFamily="34" charset="-128"/>
              </a:rPr>
              <a:t>Influence the recommendations by Boosting, Filtering and Equalizing</a:t>
            </a:r>
            <a:endParaRPr lang="en-US" altLang="en-US" sz="1400" dirty="0">
              <a:ea typeface="ＭＳ Ｐゴシック" pitchFamily="34" charset="-128"/>
            </a:endParaRPr>
          </a:p>
        </p:txBody>
      </p:sp>
      <p:sp>
        <p:nvSpPr>
          <p:cNvPr id="24" name="Rectangle 51"/>
          <p:cNvSpPr>
            <a:spLocks noChangeArrowheads="1"/>
          </p:cNvSpPr>
          <p:nvPr>
            <p:custDataLst>
              <p:tags r:id="rId1"/>
            </p:custDataLst>
          </p:nvPr>
        </p:nvSpPr>
        <p:spPr bwMode="gray">
          <a:xfrm>
            <a:off x="1783080" y="1019484"/>
            <a:ext cx="7239000" cy="2485716"/>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25" name="Rectangle 51"/>
          <p:cNvSpPr>
            <a:spLocks noChangeArrowheads="1"/>
          </p:cNvSpPr>
          <p:nvPr>
            <p:custDataLst>
              <p:tags r:id="rId2"/>
            </p:custDataLst>
          </p:nvPr>
        </p:nvSpPr>
        <p:spPr bwMode="gray">
          <a:xfrm>
            <a:off x="3238500" y="3810000"/>
            <a:ext cx="5816600" cy="106680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
        <p:nvSpPr>
          <p:cNvPr id="26" name="Rectangle 51"/>
          <p:cNvSpPr>
            <a:spLocks noChangeArrowheads="1"/>
          </p:cNvSpPr>
          <p:nvPr>
            <p:custDataLst>
              <p:tags r:id="rId3"/>
            </p:custDataLst>
          </p:nvPr>
        </p:nvSpPr>
        <p:spPr bwMode="gray">
          <a:xfrm>
            <a:off x="335280" y="5181600"/>
            <a:ext cx="6979920" cy="1295400"/>
          </a:xfrm>
          <a:prstGeom prst="rect">
            <a:avLst/>
          </a:prstGeom>
          <a:noFill/>
          <a:ln w="28575">
            <a:solidFill>
              <a:schemeClr val="tx2">
                <a:lumMod val="75000"/>
              </a:schemeClr>
            </a:solidFill>
            <a:miter lim="800000"/>
            <a:headEnd/>
            <a:tailEnd/>
          </a:ln>
          <a:effectLst/>
          <a:extLst>
            <a:ext uri="{909E8E84-426E-40DD-AFC4-6F175D3DCCD1}">
              <a14:hiddenFill xmlns:a14="http://schemas.microsoft.com/office/drawing/2010/main">
                <a:solidFill>
                  <a:srgbClr val="D8E9FC"/>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6648" tIns="46648" rIns="46648" bIns="46648" anchor="ctr"/>
          <a:lstStyle/>
          <a:p>
            <a:pPr>
              <a:defRPr/>
            </a:pPr>
            <a:endParaRPr lang="en-GB">
              <a:latin typeface="Arial" charset="0"/>
              <a:ea typeface="ＭＳ Ｐゴシック" charset="0"/>
              <a:cs typeface="Arial" charset="0"/>
            </a:endParaRPr>
          </a:p>
        </p:txBody>
      </p:sp>
    </p:spTree>
    <p:extLst>
      <p:ext uri="{BB962C8B-B14F-4D97-AF65-F5344CB8AC3E}">
        <p14:creationId xmlns:p14="http://schemas.microsoft.com/office/powerpoint/2010/main" val="387790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3" grpId="0"/>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Management</a:t>
            </a:r>
          </a:p>
        </p:txBody>
      </p:sp>
      <p:sp>
        <p:nvSpPr>
          <p:cNvPr id="6" name="Content Placeholder 5"/>
          <p:cNvSpPr>
            <a:spLocks noGrp="1"/>
          </p:cNvSpPr>
          <p:nvPr>
            <p:ph idx="1"/>
          </p:nvPr>
        </p:nvSpPr>
        <p:spPr>
          <a:xfrm>
            <a:off x="86360" y="838200"/>
            <a:ext cx="8229600" cy="609600"/>
          </a:xfrm>
        </p:spPr>
        <p:txBody>
          <a:bodyPr/>
          <a:lstStyle/>
          <a:p>
            <a:pPr marL="0" indent="0">
              <a:buNone/>
            </a:pPr>
            <a:r>
              <a:rPr lang="en-US" dirty="0" err="1" smtClean="0"/>
              <a:t>Digitalsmith’s</a:t>
            </a:r>
            <a:r>
              <a:rPr lang="en-US" dirty="0" smtClean="0"/>
              <a:t> Business Console</a:t>
            </a:r>
            <a:endParaRPr lang="en-US" dirty="0"/>
          </a:p>
        </p:txBody>
      </p:sp>
      <p:sp>
        <p:nvSpPr>
          <p:cNvPr id="5" name="Slide Number Placeholder 4"/>
          <p:cNvSpPr>
            <a:spLocks noGrp="1"/>
          </p:cNvSpPr>
          <p:nvPr>
            <p:ph type="sldNum" sz="quarter" idx="12"/>
          </p:nvPr>
        </p:nvSpPr>
        <p:spPr/>
        <p:txBody>
          <a:bodyPr/>
          <a:lstStyle/>
          <a:p>
            <a:pPr>
              <a:defRPr/>
            </a:pPr>
            <a:fld id="{E488BF97-854D-436E-B221-0FA698FAE5C6}" type="slidenum">
              <a:rPr lang="en-US" smtClean="0"/>
              <a:pPr>
                <a:defRPr/>
              </a:pPr>
              <a:t>18</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 y="1600200"/>
            <a:ext cx="8610600" cy="43491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16970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661820"/>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962400"/>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962400"/>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853726"/>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228600" y="2286000"/>
            <a:ext cx="5638800" cy="1066799"/>
          </a:xfrm>
        </p:spPr>
        <p:txBody>
          <a:bodyPr/>
          <a:lstStyle/>
          <a:p>
            <a:r>
              <a:rPr lang="en-US" dirty="0" smtClean="0"/>
              <a:t>Data Aggregation</a:t>
            </a:r>
            <a:endParaRPr lang="en-US" dirty="0"/>
          </a:p>
        </p:txBody>
      </p:sp>
      <p:sp>
        <p:nvSpPr>
          <p:cNvPr id="3" name="Subtitle 2"/>
          <p:cNvSpPr>
            <a:spLocks noGrp="1"/>
          </p:cNvSpPr>
          <p:nvPr>
            <p:ph type="subTitle" idx="1"/>
          </p:nvPr>
        </p:nvSpPr>
        <p:spPr>
          <a:xfrm>
            <a:off x="228600" y="2971799"/>
            <a:ext cx="4724400" cy="762000"/>
          </a:xfrm>
        </p:spPr>
        <p:txBody>
          <a:bodyPr/>
          <a:lstStyle/>
          <a:p>
            <a:r>
              <a:rPr lang="en-US" dirty="0" smtClean="0"/>
              <a:t>Architecture</a:t>
            </a:r>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19</a:t>
            </a:fld>
            <a:endParaRPr lang="en-US"/>
          </a:p>
        </p:txBody>
      </p:sp>
      <p:sp>
        <p:nvSpPr>
          <p:cNvPr id="5" name="Rounded Rectangle 4"/>
          <p:cNvSpPr/>
          <p:nvPr/>
        </p:nvSpPr>
        <p:spPr>
          <a:xfrm>
            <a:off x="304800" y="5661819"/>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a:t>Personalization </a:t>
            </a:r>
            <a:r>
              <a:rPr lang="en-US" b="1" dirty="0" smtClean="0"/>
              <a:t>Service</a:t>
            </a:r>
            <a:endParaRPr lang="en-US" b="1" dirty="0"/>
          </a:p>
        </p:txBody>
      </p:sp>
      <p:sp>
        <p:nvSpPr>
          <p:cNvPr id="6" name="Rounded Rectangle 5"/>
          <p:cNvSpPr/>
          <p:nvPr/>
        </p:nvSpPr>
        <p:spPr>
          <a:xfrm>
            <a:off x="5105400" y="3962399"/>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8" name="Rounded Rectangle 7"/>
          <p:cNvSpPr/>
          <p:nvPr/>
        </p:nvSpPr>
        <p:spPr>
          <a:xfrm>
            <a:off x="2209800" y="3962400"/>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9" name="Rounded Rectangle 8"/>
          <p:cNvSpPr/>
          <p:nvPr/>
        </p:nvSpPr>
        <p:spPr>
          <a:xfrm>
            <a:off x="2209800" y="4853725"/>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sz="1600" b="1" dirty="0" smtClean="0"/>
              <a:t>Content Management (Curation)</a:t>
            </a:r>
            <a:endParaRPr lang="en-US" sz="1600" b="1" dirty="0"/>
          </a:p>
        </p:txBody>
      </p:sp>
      <p:sp>
        <p:nvSpPr>
          <p:cNvPr id="14" name="Rounded Rectangle 13"/>
          <p:cNvSpPr/>
          <p:nvPr/>
        </p:nvSpPr>
        <p:spPr>
          <a:xfrm>
            <a:off x="2209800" y="3962400"/>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Analytics Service</a:t>
            </a:r>
          </a:p>
        </p:txBody>
      </p:sp>
    </p:spTree>
    <p:extLst>
      <p:ext uri="{BB962C8B-B14F-4D97-AF65-F5344CB8AC3E}">
        <p14:creationId xmlns:p14="http://schemas.microsoft.com/office/powerpoint/2010/main" val="137042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Schedule</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2</a:t>
            </a:fld>
            <a:endParaRPr lang="en-US" dirty="0"/>
          </a:p>
        </p:txBody>
      </p:sp>
      <p:pic>
        <p:nvPicPr>
          <p:cNvPr id="2143" name="Picture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21" y="1143001"/>
            <a:ext cx="8769779"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9415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Viewership Data </a:t>
            </a:r>
            <a:endParaRPr lang="en-US" dirty="0"/>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20</a:t>
            </a:fld>
            <a:endParaRPr lang="en-US" dirty="0"/>
          </a:p>
        </p:txBody>
      </p:sp>
      <p:cxnSp>
        <p:nvCxnSpPr>
          <p:cNvPr id="47" name="Straight Connector 46"/>
          <p:cNvCxnSpPr/>
          <p:nvPr/>
        </p:nvCxnSpPr>
        <p:spPr>
          <a:xfrm>
            <a:off x="4648200" y="3657600"/>
            <a:ext cx="0" cy="269875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0" y="3657600"/>
            <a:ext cx="914400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6198077" y="4145726"/>
            <a:ext cx="1417087" cy="2273911"/>
            <a:chOff x="7588339" y="3726730"/>
            <a:chExt cx="967831" cy="1314410"/>
          </a:xfrm>
        </p:grpSpPr>
        <p:sp>
          <p:nvSpPr>
            <p:cNvPr id="59" name="Rectangle 58"/>
            <p:cNvSpPr/>
            <p:nvPr/>
          </p:nvSpPr>
          <p:spPr>
            <a:xfrm>
              <a:off x="7588339" y="3726730"/>
              <a:ext cx="967831" cy="1314410"/>
            </a:xfrm>
            <a:prstGeom prst="rect">
              <a:avLst/>
            </a:prstGeom>
            <a:solidFill>
              <a:schemeClr val="bg1"/>
            </a:solidFill>
            <a:ln w="7620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661853" y="3836841"/>
              <a:ext cx="809489" cy="1099080"/>
              <a:chOff x="2655103" y="1650020"/>
              <a:chExt cx="2056274" cy="2986453"/>
            </a:xfrm>
          </p:grpSpPr>
          <p:pic>
            <p:nvPicPr>
              <p:cNvPr id="159" name="Picture 158" descr="https://encrypted-tbn2.gstatic.com/images?q=tbn:ANd9GcTeQCMSXu66tw6vX0zoR77aYBDzDjOwSOdQZfhqcq3DdZhgAxQjq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2655103" y="1650020"/>
                <a:ext cx="956408" cy="914400"/>
              </a:xfrm>
              <a:prstGeom prst="rect">
                <a:avLst/>
              </a:prstGeom>
              <a:noFill/>
              <a:ln>
                <a:solidFill>
                  <a:schemeClr val="tx1"/>
                </a:solidFill>
              </a:ln>
              <a:extLst/>
            </p:spPr>
          </p:pic>
          <p:pic>
            <p:nvPicPr>
              <p:cNvPr id="160" name="Picture 159" descr="https://encrypted-tbn0.gstatic.com/images?q=tbn:ANd9GcThj0OCFAXvRS8tNEcDo3S7TJBvSzrQDsaTvvRUmKtTImEcpDw8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3796977" y="1650020"/>
                <a:ext cx="914400" cy="914400"/>
              </a:xfrm>
              <a:prstGeom prst="rect">
                <a:avLst/>
              </a:prstGeom>
              <a:noFill/>
              <a:ln>
                <a:solidFill>
                  <a:schemeClr val="tx1"/>
                </a:solidFill>
              </a:ln>
              <a:extLst/>
            </p:spPr>
          </p:pic>
          <p:pic>
            <p:nvPicPr>
              <p:cNvPr id="161" name="Picture 160" descr="https://encrypted-tbn2.gstatic.com/images?q=tbn:ANd9GcQPIrudnRDxRRxKmy75m02T9IhCgsfzI-4plMGnkTInFfk88VwwC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3294922" y="3722074"/>
                <a:ext cx="950545" cy="914399"/>
              </a:xfrm>
              <a:prstGeom prst="rect">
                <a:avLst/>
              </a:prstGeom>
              <a:noFill/>
              <a:ln>
                <a:solidFill>
                  <a:schemeClr val="tx1"/>
                </a:solidFill>
              </a:ln>
              <a:extLst/>
            </p:spPr>
          </p:pic>
          <p:pic>
            <p:nvPicPr>
              <p:cNvPr id="162" name="Picture 161" descr="https://encrypted-tbn2.gstatic.com/images?q=tbn:ANd9GcQv_9AZdh_QhNvMRP1Q6h9kl6zNL9piC-WCOkieZAU2CNHJfeG_"/>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2674856" y="2686081"/>
                <a:ext cx="821266" cy="914399"/>
              </a:xfrm>
              <a:prstGeom prst="rect">
                <a:avLst/>
              </a:prstGeom>
              <a:noFill/>
              <a:ln>
                <a:solidFill>
                  <a:schemeClr val="tx1"/>
                </a:solidFill>
              </a:ln>
              <a:extLst/>
            </p:spPr>
          </p:pic>
          <p:pic>
            <p:nvPicPr>
              <p:cNvPr id="163" name="Picture 162" descr="https://encrypted-tbn0.gstatic.com/images?q=tbn:ANd9GcTzRMzTbYxorStrsMMf7HzXvNReVhoQdZDSSh3A8TJGY8B5hvk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3902810" y="2686081"/>
                <a:ext cx="808567" cy="914399"/>
              </a:xfrm>
              <a:prstGeom prst="rect">
                <a:avLst/>
              </a:prstGeom>
              <a:noFill/>
              <a:ln>
                <a:solidFill>
                  <a:schemeClr val="tx1"/>
                </a:solidFill>
              </a:ln>
              <a:extLst/>
            </p:spPr>
          </p:pic>
        </p:grpSp>
      </p:grpSp>
      <p:sp>
        <p:nvSpPr>
          <p:cNvPr id="69" name="Rectangle 68"/>
          <p:cNvSpPr/>
          <p:nvPr/>
        </p:nvSpPr>
        <p:spPr>
          <a:xfrm>
            <a:off x="5867400" y="757225"/>
            <a:ext cx="2138440" cy="286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unrise" dir="t"/>
            </a:scene3d>
            <a:sp3d prstMaterial="matte">
              <a:bevelB w="38100" h="38100"/>
            </a:sp3d>
          </a:bodyPr>
          <a:lstStyle/>
          <a:p>
            <a:r>
              <a:rPr lang="en-US" sz="1400" dirty="0" smtClean="0">
                <a:ln w="18415" cmpd="sng">
                  <a:solidFill>
                    <a:schemeClr val="tx1"/>
                  </a:solidFill>
                  <a:prstDash val="solid"/>
                </a:ln>
                <a:solidFill>
                  <a:schemeClr val="tx1"/>
                </a:solidFill>
              </a:rPr>
              <a:t>VOD Download data</a:t>
            </a:r>
            <a:endParaRPr lang="en-US" sz="1400" dirty="0">
              <a:ln w="18415" cmpd="sng">
                <a:solidFill>
                  <a:schemeClr val="tx1"/>
                </a:solidFill>
                <a:prstDash val="solid"/>
              </a:ln>
              <a:solidFill>
                <a:schemeClr val="tx1"/>
              </a:solidFill>
              <a:effectLst/>
            </a:endParaRPr>
          </a:p>
        </p:txBody>
      </p:sp>
      <p:sp>
        <p:nvSpPr>
          <p:cNvPr id="70" name="Rectangle 69"/>
          <p:cNvSpPr/>
          <p:nvPr/>
        </p:nvSpPr>
        <p:spPr>
          <a:xfrm>
            <a:off x="21649" y="3805226"/>
            <a:ext cx="4147437" cy="286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unrise" dir="t"/>
            </a:scene3d>
            <a:sp3d prstMaterial="matte">
              <a:bevelB w="38100" h="38100"/>
            </a:sp3d>
          </a:bodyPr>
          <a:lstStyle/>
          <a:p>
            <a:r>
              <a:rPr lang="en-US" sz="1400" dirty="0" smtClean="0">
                <a:ln w="18415" cmpd="sng">
                  <a:solidFill>
                    <a:schemeClr val="tx1"/>
                  </a:solidFill>
                  <a:prstDash val="solid"/>
                </a:ln>
                <a:solidFill>
                  <a:schemeClr val="tx1"/>
                </a:solidFill>
                <a:effectLst/>
              </a:rPr>
              <a:t>Social</a:t>
            </a:r>
            <a:endParaRPr lang="en-US" sz="1400" dirty="0">
              <a:ln w="18415" cmpd="sng">
                <a:solidFill>
                  <a:schemeClr val="tx1"/>
                </a:solidFill>
                <a:prstDash val="solid"/>
              </a:ln>
              <a:solidFill>
                <a:schemeClr val="tx1"/>
              </a:solidFill>
              <a:effectLst/>
            </a:endParaRPr>
          </a:p>
        </p:txBody>
      </p:sp>
      <p:sp>
        <p:nvSpPr>
          <p:cNvPr id="71" name="Rectangle 70"/>
          <p:cNvSpPr/>
          <p:nvPr/>
        </p:nvSpPr>
        <p:spPr>
          <a:xfrm>
            <a:off x="4784157" y="3790711"/>
            <a:ext cx="3630505" cy="286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unrise" dir="t"/>
            </a:scene3d>
            <a:sp3d prstMaterial="matte">
              <a:bevelB w="38100" h="38100"/>
            </a:sp3d>
          </a:bodyPr>
          <a:lstStyle/>
          <a:p>
            <a:r>
              <a:rPr lang="en-US" sz="1400" dirty="0" smtClean="0">
                <a:ln w="18415" cmpd="sng">
                  <a:solidFill>
                    <a:schemeClr val="tx1"/>
                  </a:solidFill>
                  <a:prstDash val="solid"/>
                </a:ln>
                <a:solidFill>
                  <a:schemeClr val="tx1"/>
                </a:solidFill>
                <a:effectLst/>
              </a:rPr>
              <a:t>User Profile</a:t>
            </a:r>
            <a:endParaRPr lang="en-US" sz="1400" dirty="0">
              <a:ln w="18415" cmpd="sng">
                <a:solidFill>
                  <a:schemeClr val="tx1"/>
                </a:solidFill>
                <a:prstDash val="solid"/>
              </a:ln>
              <a:solidFill>
                <a:schemeClr val="tx1"/>
              </a:solidFill>
              <a:effectLst/>
            </a:endParaRPr>
          </a:p>
        </p:txBody>
      </p:sp>
      <p:sp>
        <p:nvSpPr>
          <p:cNvPr id="72" name="Rectangle 71"/>
          <p:cNvSpPr/>
          <p:nvPr/>
        </p:nvSpPr>
        <p:spPr>
          <a:xfrm>
            <a:off x="-815" y="758812"/>
            <a:ext cx="3227131" cy="286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sunrise" dir="t"/>
            </a:scene3d>
            <a:sp3d prstMaterial="matte">
              <a:bevelB w="38100" h="38100"/>
            </a:sp3d>
          </a:bodyPr>
          <a:lstStyle/>
          <a:p>
            <a:r>
              <a:rPr lang="en-US" sz="1400" dirty="0" smtClean="0">
                <a:ln w="18415" cmpd="sng">
                  <a:solidFill>
                    <a:schemeClr val="tx1"/>
                  </a:solidFill>
                  <a:prstDash val="solid"/>
                </a:ln>
                <a:solidFill>
                  <a:schemeClr val="tx1"/>
                </a:solidFill>
              </a:rPr>
              <a:t>Viewing History</a:t>
            </a:r>
            <a:endParaRPr lang="en-US" sz="1400" dirty="0">
              <a:ln w="18415" cmpd="sng">
                <a:solidFill>
                  <a:schemeClr val="tx1"/>
                </a:solidFill>
                <a:prstDash val="solid"/>
              </a:ln>
              <a:solidFill>
                <a:schemeClr val="tx1"/>
              </a:solidFill>
              <a:effectLst/>
            </a:endParaRPr>
          </a:p>
        </p:txBody>
      </p:sp>
      <p:pic>
        <p:nvPicPr>
          <p:cNvPr id="28674" name="Picture 2" descr="http://milnelibrary.org/wp-content/uploads/2014/05/facebook-like-butt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370874"/>
            <a:ext cx="4125751" cy="153874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flapship.com/wp-content/uploads/2013/01/directv-hd-guid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936" y="1927640"/>
            <a:ext cx="2445864" cy="137783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a:off x="5676497" y="962017"/>
            <a:ext cx="0" cy="269875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58261" y="3310565"/>
            <a:ext cx="2232539" cy="194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Live Viewing History</a:t>
            </a:r>
            <a:endParaRPr lang="en-US" sz="1200" b="1" dirty="0">
              <a:solidFill>
                <a:schemeClr val="tx1"/>
              </a:solidFill>
            </a:endParaRPr>
          </a:p>
        </p:txBody>
      </p:sp>
      <p:pic>
        <p:nvPicPr>
          <p:cNvPr id="28680" name="Picture 8" descr="https://cdns.directv.com/cms2/support/answer_center/demos/answer_center_images_4038_1_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892" y="962017"/>
            <a:ext cx="2650388" cy="146845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052816" y="2519240"/>
            <a:ext cx="2232539" cy="194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Recording &amp; Playback</a:t>
            </a:r>
            <a:endParaRPr lang="en-US" sz="1200" b="1" dirty="0">
              <a:solidFill>
                <a:schemeClr val="tx1"/>
              </a:solidFill>
            </a:endParaRPr>
          </a:p>
        </p:txBody>
      </p:sp>
      <p:pic>
        <p:nvPicPr>
          <p:cNvPr id="41" name="Picture 2" descr="http://veenome.com/wp-content/uploads/2012/08/TV_SCREENS_WHITE_BACKGROUND.jpe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394" b="100000" l="0" r="100000">
                        <a14:backgroundMark x1="35181" y1="88850" x2="35181" y2="88850"/>
                        <a14:backgroundMark x1="39872" y1="93380" x2="39872" y2="93380"/>
                        <a14:backgroundMark x1="53305" y1="94077" x2="53305" y2="94077"/>
                        <a14:backgroundMark x1="45203" y1="90592" x2="45203" y2="90592"/>
                        <a14:backgroundMark x1="50746" y1="90592" x2="50746" y2="90592"/>
                      </a14:backgroundRemoval>
                    </a14:imgEffect>
                  </a14:imgLayer>
                </a14:imgProps>
              </a:ext>
            </a:extLst>
          </a:blip>
          <a:srcRect/>
          <a:stretch>
            <a:fillRect/>
          </a:stretch>
        </p:blipFill>
        <p:spPr bwMode="auto">
          <a:xfrm>
            <a:off x="5767746" y="1171711"/>
            <a:ext cx="3223853" cy="1938512"/>
          </a:xfrm>
          <a:prstGeom prst="rect">
            <a:avLst/>
          </a:prstGeom>
          <a:noFill/>
          <a:ln>
            <a:noFill/>
          </a:ln>
          <a:effectLst/>
        </p:spPr>
      </p:pic>
      <p:sp>
        <p:nvSpPr>
          <p:cNvPr id="42" name="Rectangle 41"/>
          <p:cNvSpPr/>
          <p:nvPr/>
        </p:nvSpPr>
        <p:spPr>
          <a:xfrm>
            <a:off x="6263402" y="3125650"/>
            <a:ext cx="2232539" cy="19463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VOD Downloads</a:t>
            </a:r>
            <a:endParaRPr lang="en-US" sz="1200" b="1" dirty="0">
              <a:solidFill>
                <a:schemeClr val="tx1"/>
              </a:solidFill>
            </a:endParaRPr>
          </a:p>
        </p:txBody>
      </p:sp>
      <p:pic>
        <p:nvPicPr>
          <p:cNvPr id="2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1803" y="2911598"/>
            <a:ext cx="3810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30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fade">
                                      <p:cBhvr>
                                        <p:cTn id="10" dur="1000"/>
                                        <p:tgtEl>
                                          <p:spTgt spid="286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28680"/>
                                        </p:tgtEl>
                                        <p:attrNameLst>
                                          <p:attrName>style.visibility</p:attrName>
                                        </p:attrNameLst>
                                      </p:cBhvr>
                                      <p:to>
                                        <p:strVal val="visible"/>
                                      </p:to>
                                    </p:set>
                                    <p:animEffect transition="in" filter="fade">
                                      <p:cBhvr>
                                        <p:cTn id="16" dur="1000"/>
                                        <p:tgtEl>
                                          <p:spTgt spid="286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childTnLst>
                                </p:cTn>
                              </p:par>
                              <p:par>
                                <p:cTn id="36" presetID="10" presetClass="entr" presetSubtype="0" fill="hold" nodeType="withEffect">
                                  <p:stCondLst>
                                    <p:cond delay="0"/>
                                  </p:stCondLst>
                                  <p:childTnLst>
                                    <p:set>
                                      <p:cBhvr>
                                        <p:cTn id="37" dur="1" fill="hold">
                                          <p:stCondLst>
                                            <p:cond delay="0"/>
                                          </p:stCondLst>
                                        </p:cTn>
                                        <p:tgtEl>
                                          <p:spTgt spid="28674"/>
                                        </p:tgtEl>
                                        <p:attrNameLst>
                                          <p:attrName>style.visibility</p:attrName>
                                        </p:attrNameLst>
                                      </p:cBhvr>
                                      <p:to>
                                        <p:strVal val="visible"/>
                                      </p:to>
                                    </p:set>
                                    <p:animEffect transition="in" filter="fade">
                                      <p:cBhvr>
                                        <p:cTn id="38" dur="1000"/>
                                        <p:tgtEl>
                                          <p:spTgt spid="2867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1000"/>
                                        <p:tgtEl>
                                          <p:spTgt spid="71"/>
                                        </p:tgtEl>
                                      </p:cBhvr>
                                    </p:animEffect>
                                  </p:childTnLst>
                                </p:cTn>
                              </p:par>
                              <p:par>
                                <p:cTn id="44" presetID="10"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38" grpId="0"/>
      <p:bldP spid="40"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half" idx="1"/>
          </p:nvPr>
        </p:nvGraphicFramePr>
        <p:xfrm>
          <a:off x="525463" y="1082675"/>
          <a:ext cx="8008938" cy="4784724"/>
        </p:xfrm>
        <a:graphic>
          <a:graphicData uri="http://schemas.openxmlformats.org/drawingml/2006/table">
            <a:tbl>
              <a:tblPr firstRow="1" bandRow="1" bandCol="1">
                <a:tableStyleId>{69012ECD-51FC-41F1-AA8D-1B2483CD663E}</a:tableStyleId>
              </a:tblPr>
              <a:tblGrid>
                <a:gridCol w="2669646"/>
                <a:gridCol w="2669646"/>
                <a:gridCol w="2669646"/>
              </a:tblGrid>
              <a:tr h="370784">
                <a:tc>
                  <a:txBody>
                    <a:bodyPr/>
                    <a:lstStyle/>
                    <a:p>
                      <a:r>
                        <a:rPr lang="en-US" sz="1800" dirty="0"/>
                        <a:t>Viewership</a:t>
                      </a:r>
                      <a:r>
                        <a:rPr lang="en-US" sz="1800" baseline="0" dirty="0"/>
                        <a:t> </a:t>
                      </a:r>
                      <a:r>
                        <a:rPr lang="en-US" sz="1800" dirty="0"/>
                        <a:t>Data</a:t>
                      </a:r>
                      <a:r>
                        <a:rPr lang="en-US" sz="1800" baseline="0" dirty="0"/>
                        <a:t> </a:t>
                      </a:r>
                      <a:endParaRPr lang="en-US" sz="1800" dirty="0"/>
                    </a:p>
                  </a:txBody>
                  <a:tcPr marT="45713" marB="45713" anchor="ctr" anchorCtr="1"/>
                </a:tc>
                <a:tc>
                  <a:txBody>
                    <a:bodyPr/>
                    <a:lstStyle/>
                    <a:p>
                      <a:r>
                        <a:rPr lang="en-US" sz="1800" dirty="0"/>
                        <a:t>Sources</a:t>
                      </a:r>
                    </a:p>
                  </a:txBody>
                  <a:tcPr marT="45713" marB="45713" anchor="ctr" anchorCtr="1"/>
                </a:tc>
                <a:tc>
                  <a:txBody>
                    <a:bodyPr/>
                    <a:lstStyle/>
                    <a:p>
                      <a:r>
                        <a:rPr lang="en-US" sz="1800" dirty="0"/>
                        <a:t>Use Case</a:t>
                      </a:r>
                    </a:p>
                  </a:txBody>
                  <a:tcPr marT="45713" marB="45713" anchor="ctr" anchorCtr="1"/>
                </a:tc>
              </a:tr>
              <a:tr h="370784">
                <a:tc>
                  <a:txBody>
                    <a:bodyPr/>
                    <a:lstStyle/>
                    <a:p>
                      <a:r>
                        <a:rPr lang="en-US" sz="1800" dirty="0"/>
                        <a:t>STB </a:t>
                      </a:r>
                      <a:r>
                        <a:rPr lang="en-US" sz="1800" dirty="0" smtClean="0"/>
                        <a:t>Live Viewing</a:t>
                      </a:r>
                      <a:endParaRPr lang="en-US" sz="1800" dirty="0"/>
                    </a:p>
                  </a:txBody>
                  <a:tcPr marT="45713" marB="45713" anchor="ctr" anchorCtr="1"/>
                </a:tc>
                <a:tc>
                  <a:txBody>
                    <a:bodyPr/>
                    <a:lstStyle/>
                    <a:p>
                      <a:r>
                        <a:rPr lang="en-US" sz="1800" dirty="0"/>
                        <a:t>AMS</a:t>
                      </a:r>
                    </a:p>
                  </a:txBody>
                  <a:tcPr marT="45713" marB="45713" anchor="ctr" anchorCtr="1"/>
                </a:tc>
                <a:tc row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personalized</a:t>
                      </a:r>
                      <a:r>
                        <a:rPr lang="en-US" sz="1800" baseline="0" dirty="0" smtClean="0"/>
                        <a:t> </a:t>
                      </a:r>
                      <a:r>
                        <a:rPr lang="en-US" sz="1800" dirty="0" smtClean="0"/>
                        <a:t>recommendation and trending</a:t>
                      </a:r>
                    </a:p>
                  </a:txBody>
                  <a:tcPr marT="45713" marB="45713" anchor="b" anchorCtr="1"/>
                </a:tc>
              </a:tr>
              <a:tr h="370784">
                <a:tc>
                  <a:txBody>
                    <a:bodyPr/>
                    <a:lstStyle/>
                    <a:p>
                      <a:r>
                        <a:rPr lang="en-US" sz="1800" dirty="0"/>
                        <a:t>STB </a:t>
                      </a:r>
                      <a:r>
                        <a:rPr lang="en-US" sz="1800" dirty="0" smtClean="0"/>
                        <a:t>Streaming</a:t>
                      </a:r>
                      <a:endParaRPr lang="en-US" sz="1800" dirty="0"/>
                    </a:p>
                  </a:txBody>
                  <a:tcPr marT="45713" marB="45713" anchor="ctr" anchorCtr="1"/>
                </a:tc>
                <a:tc>
                  <a:txBody>
                    <a:bodyPr/>
                    <a:lstStyle/>
                    <a:p>
                      <a:r>
                        <a:rPr lang="en-US" sz="1800" dirty="0"/>
                        <a:t>UP</a:t>
                      </a:r>
                    </a:p>
                  </a:txBody>
                  <a:tcPr marT="45713" marB="45713" anchor="ctr" anchorCtr="1"/>
                </a:tc>
                <a:tc vMerge="1">
                  <a:txBody>
                    <a:bodyPr/>
                    <a:lstStyle/>
                    <a:p>
                      <a:endParaRPr lang="en-US"/>
                    </a:p>
                  </a:txBody>
                  <a:tcPr anchor="ctr" anchorCtr="1"/>
                </a:tc>
              </a:tr>
              <a:tr h="370784">
                <a:tc>
                  <a:txBody>
                    <a:bodyPr/>
                    <a:lstStyle/>
                    <a:p>
                      <a:r>
                        <a:rPr lang="en-US" sz="1800" dirty="0"/>
                        <a:t>mobile streaming</a:t>
                      </a:r>
                    </a:p>
                  </a:txBody>
                  <a:tcPr marT="45713" marB="45713" anchor="ctr" anchorCtr="1"/>
                </a:tc>
                <a:tc>
                  <a:txBody>
                    <a:bodyPr/>
                    <a:lstStyle/>
                    <a:p>
                      <a:r>
                        <a:rPr lang="en-US" sz="1800" dirty="0"/>
                        <a:t>Omniture (IT)</a:t>
                      </a:r>
                    </a:p>
                  </a:txBody>
                  <a:tcPr marT="45713" marB="45713" anchor="ctr" anchorCtr="1"/>
                </a:tc>
                <a:tc vMerge="1">
                  <a:txBody>
                    <a:bodyPr/>
                    <a:lstStyle/>
                    <a:p>
                      <a:endParaRPr lang="en-US"/>
                    </a:p>
                  </a:txBody>
                  <a:tcPr anchor="ctr" anchorCtr="1"/>
                </a:tc>
              </a:tr>
              <a:tr h="134637">
                <a:tc rowSpan="2">
                  <a:txBody>
                    <a:bodyPr/>
                    <a:lstStyle/>
                    <a:p>
                      <a:r>
                        <a:rPr lang="en-US" sz="1800" dirty="0"/>
                        <a:t>dotcom streaming</a:t>
                      </a:r>
                      <a:r>
                        <a:rPr lang="en-US" sz="1800" baseline="0" dirty="0"/>
                        <a:t> </a:t>
                      </a:r>
                      <a:endParaRPr lang="en-US" sz="1800" dirty="0"/>
                    </a:p>
                  </a:txBody>
                  <a:tcPr marT="45713" marB="45713" anchor="ctr" anchorCtr="1"/>
                </a:tc>
                <a:tc rowSpan="2">
                  <a:txBody>
                    <a:bodyPr/>
                    <a:lstStyle/>
                    <a:p>
                      <a:r>
                        <a:rPr lang="en-US" sz="1800" dirty="0"/>
                        <a:t>Omniture (IT)</a:t>
                      </a:r>
                    </a:p>
                  </a:txBody>
                  <a:tcPr marT="45713" marB="45713" anchor="ctr" anchorCtr="1"/>
                </a:tc>
                <a:tc vMerge="1">
                  <a:txBody>
                    <a:bodyPr/>
                    <a:lstStyle/>
                    <a:p>
                      <a:endParaRPr lang="en-US"/>
                    </a:p>
                  </a:txBody>
                  <a:tcPr anchor="ctr" anchorCtr="1"/>
                </a:tc>
              </a:tr>
              <a:tr h="236149">
                <a:tc vMerge="1">
                  <a:txBody>
                    <a:bodyPr/>
                    <a:lstStyle/>
                    <a:p>
                      <a:endParaRPr lang="en-US"/>
                    </a:p>
                  </a:txBody>
                  <a:tcPr/>
                </a:tc>
                <a:tc vMerge="1">
                  <a:txBody>
                    <a:bodyPr/>
                    <a:lstStyle/>
                    <a:p>
                      <a:endParaRPr lang="en-US"/>
                    </a:p>
                  </a:txBody>
                  <a:tcPr/>
                </a:tc>
                <a:tc rowSpan="3">
                  <a:txBody>
                    <a:bodyPr/>
                    <a:lstStyle/>
                    <a:p>
                      <a:endParaRPr lang="en-US" sz="1800" dirty="0"/>
                    </a:p>
                  </a:txBody>
                  <a:tcPr marT="45713" marB="45713" anchor="b" anchorCtr="1"/>
                </a:tc>
              </a:tr>
              <a:tr h="639984">
                <a:tc>
                  <a:txBody>
                    <a:bodyPr/>
                    <a:lstStyle/>
                    <a:p>
                      <a:r>
                        <a:rPr lang="en-US" sz="1800" dirty="0" smtClean="0"/>
                        <a:t>purchase</a:t>
                      </a:r>
                      <a:r>
                        <a:rPr lang="en-US" sz="1800" baseline="0" dirty="0" smtClean="0"/>
                        <a:t> information</a:t>
                      </a:r>
                      <a:endParaRPr lang="en-US" sz="1800" dirty="0"/>
                    </a:p>
                  </a:txBody>
                  <a:tcPr marT="45713" marB="45713" anchor="ctr" anchorCtr="1"/>
                </a:tc>
                <a:tc>
                  <a:txBody>
                    <a:bodyPr/>
                    <a:lstStyle/>
                    <a:p>
                      <a:r>
                        <a:rPr lang="en-US" sz="1800" dirty="0"/>
                        <a:t>IT</a:t>
                      </a:r>
                      <a:r>
                        <a:rPr lang="en-US" sz="1800" baseline="0" dirty="0"/>
                        <a:t> BI</a:t>
                      </a:r>
                      <a:endParaRPr lang="en-US" sz="1800" dirty="0"/>
                    </a:p>
                  </a:txBody>
                  <a:tcPr marT="45713" marB="45713" anchor="ctr" anchorCtr="1"/>
                </a:tc>
                <a:tc vMerge="1">
                  <a:txBody>
                    <a:bodyPr/>
                    <a:lstStyle/>
                    <a:p>
                      <a:endParaRPr lang="en-US"/>
                    </a:p>
                  </a:txBody>
                  <a:tcPr anchor="ctr" anchorCtr="1"/>
                </a:tc>
              </a:tr>
              <a:tr h="370784">
                <a:tc>
                  <a:txBody>
                    <a:bodyPr/>
                    <a:lstStyle/>
                    <a:p>
                      <a:r>
                        <a:rPr lang="en-US" sz="1800" dirty="0"/>
                        <a:t>social</a:t>
                      </a:r>
                    </a:p>
                  </a:txBody>
                  <a:tcPr marT="45713" marB="45713" anchor="ctr" anchorCtr="1"/>
                </a:tc>
                <a:tc>
                  <a:txBody>
                    <a:bodyPr/>
                    <a:lstStyle/>
                    <a:p>
                      <a:r>
                        <a:rPr lang="en-US" sz="1800" dirty="0"/>
                        <a:t>Omniture</a:t>
                      </a:r>
                      <a:r>
                        <a:rPr lang="en-US" sz="1800" baseline="0" dirty="0"/>
                        <a:t> (IT)</a:t>
                      </a:r>
                      <a:endParaRPr lang="en-US" sz="1800" dirty="0"/>
                    </a:p>
                  </a:txBody>
                  <a:tcPr marT="45713" marB="45713" anchor="ctr" anchorCtr="1"/>
                </a:tc>
                <a:tc vMerge="1">
                  <a:txBody>
                    <a:bodyPr/>
                    <a:lstStyle/>
                    <a:p>
                      <a:endParaRPr lang="en-US"/>
                    </a:p>
                  </a:txBody>
                  <a:tcPr anchor="ctr" anchorCtr="1"/>
                </a:tc>
              </a:tr>
              <a:tr h="640065">
                <a:tc>
                  <a:txBody>
                    <a:bodyPr/>
                    <a:lstStyle/>
                    <a:p>
                      <a:r>
                        <a:rPr lang="en-US" sz="1800" dirty="0"/>
                        <a:t>guide</a:t>
                      </a:r>
                    </a:p>
                  </a:txBody>
                  <a:tcPr marT="45713" marB="45713" anchor="ctr" anchorCtr="1"/>
                </a:tc>
                <a:tc>
                  <a:txBody>
                    <a:bodyPr/>
                    <a:lstStyle/>
                    <a:p>
                      <a:r>
                        <a:rPr lang="en-US" sz="1800" dirty="0"/>
                        <a:t>PGRS</a:t>
                      </a:r>
                    </a:p>
                  </a:txBody>
                  <a:tcPr marT="45713" marB="45713" anchor="ctr" anchorCtr="1"/>
                </a:tc>
                <a:tc>
                  <a:txBody>
                    <a:bodyPr/>
                    <a:lstStyle/>
                    <a:p>
                      <a:r>
                        <a:rPr lang="en-US" sz="1800" dirty="0"/>
                        <a:t>data</a:t>
                      </a:r>
                      <a:r>
                        <a:rPr lang="en-US" sz="1800" baseline="0" dirty="0"/>
                        <a:t> </a:t>
                      </a:r>
                      <a:r>
                        <a:rPr lang="en-US" sz="1800" baseline="0" dirty="0" smtClean="0"/>
                        <a:t>enrichment</a:t>
                      </a:r>
                      <a:endParaRPr lang="en-US" sz="1800" dirty="0"/>
                    </a:p>
                    <a:p>
                      <a:endParaRPr lang="en-US" sz="1800" dirty="0"/>
                    </a:p>
                  </a:txBody>
                  <a:tcPr marT="45713" marB="45713" anchor="ctr" anchorCtr="1"/>
                </a:tc>
              </a:tr>
              <a:tr h="639984">
                <a:tc>
                  <a:txBody>
                    <a:bodyPr/>
                    <a:lstStyle/>
                    <a:p>
                      <a:r>
                        <a:rPr lang="en-US" sz="1800" dirty="0"/>
                        <a:t>user</a:t>
                      </a:r>
                      <a:r>
                        <a:rPr lang="en-US" sz="1800" baseline="0" dirty="0"/>
                        <a:t> profiles</a:t>
                      </a:r>
                      <a:endParaRPr lang="en-US" sz="1800" dirty="0"/>
                    </a:p>
                  </a:txBody>
                  <a:tcPr marT="45713" marB="45713" anchor="ctr" anchorCtr="1"/>
                </a:tc>
                <a:tc>
                  <a:txBody>
                    <a:bodyPr/>
                    <a:lstStyle/>
                    <a:p>
                      <a:r>
                        <a:rPr lang="en-US" sz="1800" dirty="0"/>
                        <a:t>UP</a:t>
                      </a:r>
                    </a:p>
                  </a:txBody>
                  <a:tcPr marT="45713" marB="45713" anchor="ctr" anchorCtr="1"/>
                </a:tc>
                <a:tc>
                  <a:txBody>
                    <a:bodyPr/>
                    <a:lstStyle/>
                    <a:p>
                      <a:r>
                        <a:rPr lang="en-US" sz="1800" dirty="0"/>
                        <a:t>user</a:t>
                      </a:r>
                      <a:r>
                        <a:rPr lang="en-US" sz="1800" baseline="0" dirty="0"/>
                        <a:t> profile for profile id</a:t>
                      </a:r>
                      <a:endParaRPr lang="en-US" sz="1800" dirty="0"/>
                    </a:p>
                  </a:txBody>
                  <a:tcPr marT="45713" marB="45713" anchor="ctr" anchorCtr="1"/>
                </a:tc>
              </a:tr>
              <a:tr h="639984">
                <a:tc>
                  <a:txBody>
                    <a:bodyPr/>
                    <a:lstStyle/>
                    <a:p>
                      <a:r>
                        <a:rPr lang="en-US" sz="1800" dirty="0"/>
                        <a:t>VOD downloads</a:t>
                      </a:r>
                    </a:p>
                  </a:txBody>
                  <a:tcPr marT="45713" marB="45713" anchor="ctr" anchorCtr="1"/>
                </a:tc>
                <a:tc>
                  <a:txBody>
                    <a:bodyPr/>
                    <a:lstStyle/>
                    <a:p>
                      <a:r>
                        <a:rPr lang="en-US" sz="1800" dirty="0"/>
                        <a:t>CDN Manager</a:t>
                      </a:r>
                    </a:p>
                  </a:txBody>
                  <a:tcPr marT="45713" marB="45713" anchor="ctr" anchorCtr="1"/>
                </a:tc>
                <a:tc>
                  <a:txBody>
                    <a:bodyPr/>
                    <a:lstStyle/>
                    <a:p>
                      <a:r>
                        <a:rPr lang="en-US" sz="1800" dirty="0"/>
                        <a:t>trending</a:t>
                      </a:r>
                      <a:r>
                        <a:rPr lang="en-US" sz="1800" baseline="0" dirty="0"/>
                        <a:t> information</a:t>
                      </a:r>
                      <a:endParaRPr lang="en-US" sz="1800" dirty="0"/>
                    </a:p>
                  </a:txBody>
                  <a:tcPr marT="45713" marB="45713" anchor="ctr" anchorCtr="1"/>
                </a:tc>
              </a:tr>
            </a:tbl>
          </a:graphicData>
        </a:graphic>
      </p:graphicFrame>
      <p:sp>
        <p:nvSpPr>
          <p:cNvPr id="823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b="0" smtClean="0">
                <a:solidFill>
                  <a:srgbClr val="898989"/>
                </a:solidFill>
              </a:rPr>
              <a:t>DIRECTV Proprietary</a:t>
            </a:r>
          </a:p>
        </p:txBody>
      </p:sp>
      <p:sp>
        <p:nvSpPr>
          <p:cNvPr id="823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3D55025B-8600-468B-9786-5AA74BA35525}" type="slidenum">
              <a:rPr lang="en-US" altLang="en-US" sz="1200" b="0" smtClean="0">
                <a:solidFill>
                  <a:srgbClr val="898989"/>
                </a:solidFill>
              </a:rPr>
              <a:pPr eaLnBrk="1" hangingPunct="1">
                <a:spcBef>
                  <a:spcPct val="0"/>
                </a:spcBef>
                <a:buFontTx/>
                <a:buNone/>
              </a:pPr>
              <a:t>21</a:t>
            </a:fld>
            <a:endParaRPr lang="en-US" altLang="en-US" sz="1200" b="0" smtClean="0">
              <a:solidFill>
                <a:srgbClr val="898989"/>
              </a:solidFill>
            </a:endParaRPr>
          </a:p>
        </p:txBody>
      </p:sp>
      <p:sp>
        <p:nvSpPr>
          <p:cNvPr id="7" name="Rectangle 6"/>
          <p:cNvSpPr>
            <a:spLocks noChangeArrowheads="1"/>
          </p:cNvSpPr>
          <p:nvPr/>
        </p:nvSpPr>
        <p:spPr bwMode="auto">
          <a:xfrm>
            <a:off x="23813" y="14288"/>
            <a:ext cx="7824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Data Sources </a:t>
            </a:r>
          </a:p>
        </p:txBody>
      </p:sp>
    </p:spTree>
    <p:extLst>
      <p:ext uri="{BB962C8B-B14F-4D97-AF65-F5344CB8AC3E}">
        <p14:creationId xmlns:p14="http://schemas.microsoft.com/office/powerpoint/2010/main" val="3105131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&amp; Processing</a:t>
            </a:r>
            <a:endParaRPr lang="en-US" dirty="0"/>
          </a:p>
        </p:txBody>
      </p:sp>
      <p:sp>
        <p:nvSpPr>
          <p:cNvPr id="5" name="Slide Number Placeholder 4"/>
          <p:cNvSpPr>
            <a:spLocks noGrp="1"/>
          </p:cNvSpPr>
          <p:nvPr>
            <p:ph type="sldNum" sz="quarter" idx="12"/>
          </p:nvPr>
        </p:nvSpPr>
        <p:spPr/>
        <p:txBody>
          <a:bodyPr/>
          <a:lstStyle/>
          <a:p>
            <a:pPr>
              <a:defRPr/>
            </a:pPr>
            <a:fld id="{E488BF97-854D-436E-B221-0FA698FAE5C6}" type="slidenum">
              <a:rPr lang="en-US" smtClean="0"/>
              <a:pPr>
                <a:defRPr/>
              </a:pPr>
              <a:t>22</a:t>
            </a:fld>
            <a:endParaRPr lang="en-US"/>
          </a:p>
        </p:txBody>
      </p:sp>
      <p:grpSp>
        <p:nvGrpSpPr>
          <p:cNvPr id="16" name="Group 15"/>
          <p:cNvGrpSpPr/>
          <p:nvPr/>
        </p:nvGrpSpPr>
        <p:grpSpPr>
          <a:xfrm>
            <a:off x="559158" y="914400"/>
            <a:ext cx="1566945" cy="579591"/>
            <a:chOff x="330558" y="2133870"/>
            <a:chExt cx="1566945" cy="579591"/>
          </a:xfrm>
        </p:grpSpPr>
        <p:sp>
          <p:nvSpPr>
            <p:cNvPr id="7" name="Right Arrow 6"/>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10" name="Rectangle 9"/>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STB Live Viewing</a:t>
              </a:r>
              <a:endParaRPr lang="en-US" sz="1050" b="1" dirty="0">
                <a:solidFill>
                  <a:schemeClr val="tx1"/>
                </a:solidFill>
              </a:endParaRPr>
            </a:p>
          </p:txBody>
        </p:sp>
      </p:grpSp>
      <p:sp>
        <p:nvSpPr>
          <p:cNvPr id="14" name="Rounded Rectangle 13"/>
          <p:cNvSpPr/>
          <p:nvPr/>
        </p:nvSpPr>
        <p:spPr>
          <a:xfrm>
            <a:off x="2703512" y="914400"/>
            <a:ext cx="1639888" cy="5807075"/>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graphicFrame>
        <p:nvGraphicFramePr>
          <p:cNvPr id="15" name="Table 14"/>
          <p:cNvGraphicFramePr>
            <a:graphicFrameLocks noGrp="1"/>
          </p:cNvGraphicFramePr>
          <p:nvPr>
            <p:extLst>
              <p:ext uri="{D42A27DB-BD31-4B8C-83A1-F6EECF244321}">
                <p14:modId xmlns:p14="http://schemas.microsoft.com/office/powerpoint/2010/main" val="2739046586"/>
              </p:ext>
            </p:extLst>
          </p:nvPr>
        </p:nvGraphicFramePr>
        <p:xfrm>
          <a:off x="4800601" y="1397000"/>
          <a:ext cx="3428999" cy="947776"/>
        </p:xfrm>
        <a:graphic>
          <a:graphicData uri="http://schemas.openxmlformats.org/drawingml/2006/table">
            <a:tbl>
              <a:tblPr firstRow="1" bandRow="1">
                <a:tableStyleId>{5C22544A-7EE6-4342-B048-85BDC9FD1C3A}</a:tableStyleId>
              </a:tblPr>
              <a:tblGrid>
                <a:gridCol w="489857"/>
                <a:gridCol w="489857"/>
                <a:gridCol w="489857"/>
                <a:gridCol w="489857"/>
                <a:gridCol w="489857"/>
                <a:gridCol w="489857"/>
                <a:gridCol w="489857"/>
              </a:tblGrid>
              <a:tr h="47388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47388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pSp>
        <p:nvGrpSpPr>
          <p:cNvPr id="20" name="Group 19"/>
          <p:cNvGrpSpPr/>
          <p:nvPr/>
        </p:nvGrpSpPr>
        <p:grpSpPr>
          <a:xfrm>
            <a:off x="566655" y="1575376"/>
            <a:ext cx="1566945" cy="579591"/>
            <a:chOff x="330558" y="2133870"/>
            <a:chExt cx="1566945" cy="579591"/>
          </a:xfrm>
        </p:grpSpPr>
        <p:sp>
          <p:nvSpPr>
            <p:cNvPr id="21" name="Right Arrow 20"/>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22" name="Rectangle 21"/>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STB Streaming</a:t>
              </a:r>
              <a:endParaRPr lang="en-US" sz="1050" b="1" dirty="0">
                <a:solidFill>
                  <a:schemeClr val="tx1"/>
                </a:solidFill>
              </a:endParaRPr>
            </a:p>
          </p:txBody>
        </p:sp>
      </p:grpSp>
      <p:grpSp>
        <p:nvGrpSpPr>
          <p:cNvPr id="24" name="Group 23"/>
          <p:cNvGrpSpPr/>
          <p:nvPr/>
        </p:nvGrpSpPr>
        <p:grpSpPr>
          <a:xfrm>
            <a:off x="566655" y="2236352"/>
            <a:ext cx="1566945" cy="579591"/>
            <a:chOff x="330558" y="2133870"/>
            <a:chExt cx="1566945" cy="579591"/>
          </a:xfrm>
        </p:grpSpPr>
        <p:sp>
          <p:nvSpPr>
            <p:cNvPr id="25" name="Right Arrow 24"/>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26" name="Rectangle 25"/>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Mobile Streaming</a:t>
              </a:r>
              <a:endParaRPr lang="en-US" sz="1050" b="1" dirty="0">
                <a:solidFill>
                  <a:schemeClr val="tx1"/>
                </a:solidFill>
              </a:endParaRPr>
            </a:p>
          </p:txBody>
        </p:sp>
      </p:grpSp>
      <p:grpSp>
        <p:nvGrpSpPr>
          <p:cNvPr id="27" name="Group 26"/>
          <p:cNvGrpSpPr/>
          <p:nvPr/>
        </p:nvGrpSpPr>
        <p:grpSpPr>
          <a:xfrm>
            <a:off x="566655" y="2897328"/>
            <a:ext cx="1566945" cy="579591"/>
            <a:chOff x="330558" y="2133870"/>
            <a:chExt cx="1566945" cy="579591"/>
          </a:xfrm>
        </p:grpSpPr>
        <p:sp>
          <p:nvSpPr>
            <p:cNvPr id="28" name="Right Arrow 27"/>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29" name="Rectangle 28"/>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Dotcom Streaming</a:t>
              </a:r>
              <a:endParaRPr lang="en-US" sz="1050" b="1" dirty="0">
                <a:solidFill>
                  <a:schemeClr val="tx1"/>
                </a:solidFill>
              </a:endParaRPr>
            </a:p>
          </p:txBody>
        </p:sp>
      </p:grpSp>
      <p:grpSp>
        <p:nvGrpSpPr>
          <p:cNvPr id="30" name="Group 29"/>
          <p:cNvGrpSpPr/>
          <p:nvPr/>
        </p:nvGrpSpPr>
        <p:grpSpPr>
          <a:xfrm>
            <a:off x="566655" y="3558304"/>
            <a:ext cx="1566945" cy="579591"/>
            <a:chOff x="330558" y="2133870"/>
            <a:chExt cx="1566945" cy="579591"/>
          </a:xfrm>
        </p:grpSpPr>
        <p:sp>
          <p:nvSpPr>
            <p:cNvPr id="31" name="Right Arrow 30"/>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32" name="Rectangle 31"/>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Purchase History</a:t>
              </a:r>
              <a:endParaRPr lang="en-US" sz="1050" b="1" dirty="0">
                <a:solidFill>
                  <a:schemeClr val="tx1"/>
                </a:solidFill>
              </a:endParaRPr>
            </a:p>
          </p:txBody>
        </p:sp>
      </p:grpSp>
      <p:grpSp>
        <p:nvGrpSpPr>
          <p:cNvPr id="33" name="Group 32"/>
          <p:cNvGrpSpPr/>
          <p:nvPr/>
        </p:nvGrpSpPr>
        <p:grpSpPr>
          <a:xfrm>
            <a:off x="566655" y="4219280"/>
            <a:ext cx="1566945" cy="579591"/>
            <a:chOff x="330558" y="2133870"/>
            <a:chExt cx="1566945" cy="579591"/>
          </a:xfrm>
        </p:grpSpPr>
        <p:sp>
          <p:nvSpPr>
            <p:cNvPr id="34" name="Right Arrow 33"/>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35" name="Rectangle 34"/>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Social</a:t>
              </a:r>
              <a:endParaRPr lang="en-US" sz="1050" b="1" dirty="0">
                <a:solidFill>
                  <a:schemeClr val="tx1"/>
                </a:solidFill>
              </a:endParaRPr>
            </a:p>
          </p:txBody>
        </p:sp>
      </p:grpSp>
      <p:grpSp>
        <p:nvGrpSpPr>
          <p:cNvPr id="36" name="Group 35"/>
          <p:cNvGrpSpPr/>
          <p:nvPr/>
        </p:nvGrpSpPr>
        <p:grpSpPr>
          <a:xfrm>
            <a:off x="533400" y="6202209"/>
            <a:ext cx="1566945" cy="579591"/>
            <a:chOff x="330558" y="2133870"/>
            <a:chExt cx="1566945" cy="579591"/>
          </a:xfrm>
        </p:grpSpPr>
        <p:sp>
          <p:nvSpPr>
            <p:cNvPr id="37" name="Right Arrow 36"/>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38" name="Rectangle 37"/>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Program Guide</a:t>
              </a:r>
              <a:endParaRPr lang="en-US" sz="1050" b="1" dirty="0">
                <a:solidFill>
                  <a:schemeClr val="tx1"/>
                </a:solidFill>
              </a:endParaRPr>
            </a:p>
          </p:txBody>
        </p:sp>
      </p:grpSp>
      <p:grpSp>
        <p:nvGrpSpPr>
          <p:cNvPr id="39" name="Group 38"/>
          <p:cNvGrpSpPr/>
          <p:nvPr/>
        </p:nvGrpSpPr>
        <p:grpSpPr>
          <a:xfrm>
            <a:off x="566655" y="4880256"/>
            <a:ext cx="1566945" cy="579591"/>
            <a:chOff x="330558" y="2133870"/>
            <a:chExt cx="1566945" cy="579591"/>
          </a:xfrm>
        </p:grpSpPr>
        <p:sp>
          <p:nvSpPr>
            <p:cNvPr id="40" name="Right Arrow 39"/>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41" name="Rectangle 40"/>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User Profile</a:t>
              </a:r>
              <a:endParaRPr lang="en-US" sz="1050" b="1" dirty="0">
                <a:solidFill>
                  <a:schemeClr val="tx1"/>
                </a:solidFill>
              </a:endParaRPr>
            </a:p>
          </p:txBody>
        </p:sp>
      </p:grpSp>
      <p:grpSp>
        <p:nvGrpSpPr>
          <p:cNvPr id="45" name="Group 44"/>
          <p:cNvGrpSpPr/>
          <p:nvPr/>
        </p:nvGrpSpPr>
        <p:grpSpPr>
          <a:xfrm>
            <a:off x="566655" y="5541232"/>
            <a:ext cx="1566945" cy="579591"/>
            <a:chOff x="330558" y="2133870"/>
            <a:chExt cx="1566945" cy="579591"/>
          </a:xfrm>
        </p:grpSpPr>
        <p:sp>
          <p:nvSpPr>
            <p:cNvPr id="46" name="Right Arrow 45"/>
            <p:cNvSpPr/>
            <p:nvPr/>
          </p:nvSpPr>
          <p:spPr>
            <a:xfrm>
              <a:off x="330558" y="2133870"/>
              <a:ext cx="1566944" cy="579591"/>
            </a:xfrm>
            <a:prstGeom prst="rightArrow">
              <a:avLst>
                <a:gd name="adj1" fmla="val 50000"/>
                <a:gd name="adj2" fmla="val 31835"/>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endParaRPr lang="en-US" sz="1400" b="1" spc="150">
                <a:ln w="11430"/>
                <a:solidFill>
                  <a:schemeClr val="bg2">
                    <a:lumMod val="50000"/>
                  </a:schemeClr>
                </a:solidFill>
                <a:effectLst>
                  <a:outerShdw blurRad="25400" algn="tl" rotWithShape="0">
                    <a:srgbClr val="000000">
                      <a:alpha val="43000"/>
                    </a:srgbClr>
                  </a:outerShdw>
                </a:effectLst>
              </a:endParaRPr>
            </a:p>
          </p:txBody>
        </p:sp>
        <p:sp>
          <p:nvSpPr>
            <p:cNvPr id="47" name="Rectangle 46"/>
            <p:cNvSpPr/>
            <p:nvPr/>
          </p:nvSpPr>
          <p:spPr>
            <a:xfrm>
              <a:off x="330559" y="2242295"/>
              <a:ext cx="1566944" cy="34850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tx1"/>
                  </a:solidFill>
                </a:rPr>
                <a:t>VOD Downloads</a:t>
              </a:r>
              <a:endParaRPr lang="en-US" sz="1050" b="1" dirty="0">
                <a:solidFill>
                  <a:schemeClr val="tx1"/>
                </a:solidFill>
              </a:endParaRPr>
            </a:p>
          </p:txBody>
        </p:sp>
      </p:grpSp>
      <p:sp>
        <p:nvSpPr>
          <p:cNvPr id="49" name="Rectangle 48"/>
          <p:cNvSpPr/>
          <p:nvPr/>
        </p:nvSpPr>
        <p:spPr>
          <a:xfrm>
            <a:off x="5410203" y="2467438"/>
            <a:ext cx="2133600" cy="4298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1"/>
                </a:solidFill>
              </a:rPr>
              <a:t>User Viewing History</a:t>
            </a:r>
            <a:endParaRPr lang="en-US" sz="1400" b="1" dirty="0">
              <a:solidFill>
                <a:schemeClr val="tx1"/>
              </a:solidFill>
            </a:endParaRPr>
          </a:p>
        </p:txBody>
      </p:sp>
      <p:graphicFrame>
        <p:nvGraphicFramePr>
          <p:cNvPr id="50" name="Table 49"/>
          <p:cNvGraphicFramePr>
            <a:graphicFrameLocks noGrp="1"/>
          </p:cNvGraphicFramePr>
          <p:nvPr>
            <p:extLst>
              <p:ext uri="{D42A27DB-BD31-4B8C-83A1-F6EECF244321}">
                <p14:modId xmlns:p14="http://schemas.microsoft.com/office/powerpoint/2010/main" val="3751446480"/>
              </p:ext>
            </p:extLst>
          </p:nvPr>
        </p:nvGraphicFramePr>
        <p:xfrm>
          <a:off x="4876801" y="4318182"/>
          <a:ext cx="3428999" cy="947776"/>
        </p:xfrm>
        <a:graphic>
          <a:graphicData uri="http://schemas.openxmlformats.org/drawingml/2006/table">
            <a:tbl>
              <a:tblPr firstRow="1" bandRow="1">
                <a:tableStyleId>{5C22544A-7EE6-4342-B048-85BDC9FD1C3A}</a:tableStyleId>
              </a:tblPr>
              <a:tblGrid>
                <a:gridCol w="489857"/>
                <a:gridCol w="489857"/>
                <a:gridCol w="489857"/>
                <a:gridCol w="489857"/>
                <a:gridCol w="489857"/>
                <a:gridCol w="489857"/>
                <a:gridCol w="489857"/>
              </a:tblGrid>
              <a:tr h="47388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r>
              <a:tr h="47388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51" name="Rectangle 50"/>
          <p:cNvSpPr/>
          <p:nvPr/>
        </p:nvSpPr>
        <p:spPr>
          <a:xfrm>
            <a:off x="5029200" y="5285110"/>
            <a:ext cx="3276597" cy="42989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1"/>
                </a:solidFill>
              </a:rPr>
              <a:t>Guide (Program, Schedule, Channels)</a:t>
            </a:r>
            <a:endParaRPr lang="en-US" sz="1400" b="1" dirty="0">
              <a:solidFill>
                <a:schemeClr val="tx1"/>
              </a:solidFill>
            </a:endParaRPr>
          </a:p>
        </p:txBody>
      </p:sp>
    </p:spTree>
    <p:extLst>
      <p:ext uri="{BB962C8B-B14F-4D97-AF65-F5344CB8AC3E}">
        <p14:creationId xmlns:p14="http://schemas.microsoft.com/office/powerpoint/2010/main" val="3610115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6200" y="609600"/>
            <a:ext cx="8610600" cy="5741988"/>
          </a:xfrm>
        </p:spPr>
        <p:txBody>
          <a:bodyPr/>
          <a:lstStyle/>
          <a:p>
            <a:pPr marL="461962" lvl="1" indent="0">
              <a:buFontTx/>
              <a:buNone/>
              <a:defRPr/>
            </a:pPr>
            <a:r>
              <a:rPr sz="2200" b="1" dirty="0" smtClean="0">
                <a:solidFill>
                  <a:schemeClr val="accent6"/>
                </a:solidFill>
              </a:rPr>
              <a:t>Goal: Find live view programs watched by users on the STB</a:t>
            </a:r>
          </a:p>
          <a:p>
            <a:pPr lvl="1">
              <a:defRPr/>
            </a:pPr>
            <a:r>
              <a:rPr sz="2200" dirty="0" smtClean="0"/>
              <a:t>AMS Data Ingestion</a:t>
            </a:r>
          </a:p>
          <a:p>
            <a:pPr lvl="2">
              <a:defRPr/>
            </a:pPr>
            <a:r>
              <a:rPr sz="2200" dirty="0" smtClean="0"/>
              <a:t>Detect live view, recording and playback events</a:t>
            </a:r>
          </a:p>
          <a:p>
            <a:pPr lvl="2">
              <a:defRPr/>
            </a:pPr>
            <a:r>
              <a:rPr sz="2200" dirty="0"/>
              <a:t>Aggregate events between </a:t>
            </a:r>
            <a:r>
              <a:rPr sz="2200" dirty="0" smtClean="0"/>
              <a:t>event start time </a:t>
            </a:r>
            <a:r>
              <a:rPr sz="2200" dirty="0"/>
              <a:t>to detect start and end time for an </a:t>
            </a:r>
            <a:r>
              <a:rPr sz="2200" dirty="0" smtClean="0"/>
              <a:t>event</a:t>
            </a:r>
          </a:p>
          <a:p>
            <a:pPr lvl="1">
              <a:defRPr/>
            </a:pPr>
            <a:r>
              <a:rPr sz="2200" dirty="0" smtClean="0"/>
              <a:t>Guide </a:t>
            </a:r>
            <a:r>
              <a:rPr sz="2200" dirty="0"/>
              <a:t>Data Ingestion</a:t>
            </a:r>
          </a:p>
          <a:p>
            <a:pPr lvl="2">
              <a:defRPr/>
            </a:pPr>
            <a:r>
              <a:rPr sz="2200" dirty="0"/>
              <a:t>Ingest DLS full file and write into the following tables on HDFS</a:t>
            </a:r>
          </a:p>
          <a:p>
            <a:pPr lvl="3">
              <a:defRPr/>
            </a:pPr>
            <a:r>
              <a:rPr dirty="0"/>
              <a:t>Channels, schedule and program</a:t>
            </a:r>
          </a:p>
          <a:p>
            <a:pPr lvl="2">
              <a:defRPr/>
            </a:pPr>
            <a:r>
              <a:rPr dirty="0"/>
              <a:t>Denormailize guide data to store schedules, channel and programs by minute. </a:t>
            </a:r>
          </a:p>
          <a:p>
            <a:pPr marL="461962" lvl="1" indent="0">
              <a:buFontTx/>
              <a:buNone/>
              <a:defRPr/>
            </a:pPr>
            <a:endParaRPr sz="2200" dirty="0" smtClean="0"/>
          </a:p>
          <a:p>
            <a:pPr lvl="1">
              <a:defRPr/>
            </a:pPr>
            <a:endParaRPr sz="2200" dirty="0"/>
          </a:p>
          <a:p>
            <a:pPr lvl="1">
              <a:defRPr/>
            </a:pPr>
            <a:endParaRPr sz="2200" dirty="0" smtClean="0"/>
          </a:p>
          <a:p>
            <a:pPr lvl="1">
              <a:defRPr/>
            </a:pPr>
            <a:r>
              <a:rPr sz="2200" dirty="0" smtClean="0"/>
              <a:t>Find distinct tmsid and total viewed duration of a program joining AMS and denormalized guide data</a:t>
            </a:r>
          </a:p>
        </p:txBody>
      </p:sp>
      <p:sp>
        <p:nvSpPr>
          <p:cNvPr id="921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F69418CD-5E11-4B2F-9BB4-1105456D86BB}" type="slidenum">
              <a:rPr lang="en-US" altLang="en-US" sz="1200" b="0" smtClean="0">
                <a:solidFill>
                  <a:srgbClr val="898989"/>
                </a:solidFill>
              </a:rPr>
              <a:pPr eaLnBrk="1" hangingPunct="1">
                <a:spcBef>
                  <a:spcPct val="0"/>
                </a:spcBef>
                <a:buFontTx/>
                <a:buNone/>
              </a:pPr>
              <a:t>23</a:t>
            </a:fld>
            <a:endParaRPr lang="en-US" altLang="en-US" sz="1200" b="0" smtClean="0">
              <a:solidFill>
                <a:srgbClr val="898989"/>
              </a:solidFill>
            </a:endParaRPr>
          </a:p>
        </p:txBody>
      </p:sp>
      <p:sp>
        <p:nvSpPr>
          <p:cNvPr id="7" name="Rectangle 6"/>
          <p:cNvSpPr>
            <a:spLocks noChangeArrowheads="1"/>
          </p:cNvSpPr>
          <p:nvPr/>
        </p:nvSpPr>
        <p:spPr bwMode="auto">
          <a:xfrm>
            <a:off x="23813" y="14288"/>
            <a:ext cx="8205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AMS and Guide data Ingestion 	</a:t>
            </a:r>
          </a:p>
        </p:txBody>
      </p:sp>
      <p:graphicFrame>
        <p:nvGraphicFramePr>
          <p:cNvPr id="5" name="Table 4"/>
          <p:cNvGraphicFramePr>
            <a:graphicFrameLocks noGrp="1"/>
          </p:cNvGraphicFramePr>
          <p:nvPr/>
        </p:nvGraphicFramePr>
        <p:xfrm>
          <a:off x="990600" y="4452938"/>
          <a:ext cx="7573965" cy="957269"/>
        </p:xfrm>
        <a:graphic>
          <a:graphicData uri="http://schemas.openxmlformats.org/drawingml/2006/table">
            <a:tbl>
              <a:tblPr firstRow="1" bandRow="1">
                <a:tableStyleId>{69012ECD-51FC-41F1-AA8D-1B2483CD663E}</a:tableStyleId>
              </a:tblPr>
              <a:tblGrid>
                <a:gridCol w="1514793"/>
                <a:gridCol w="1514793"/>
                <a:gridCol w="1514793"/>
                <a:gridCol w="1514793"/>
                <a:gridCol w="1514793"/>
              </a:tblGrid>
              <a:tr h="304709">
                <a:tc>
                  <a:txBody>
                    <a:bodyPr/>
                    <a:lstStyle/>
                    <a:p>
                      <a:r>
                        <a:rPr lang="en-US" sz="1400" baseline="0" dirty="0" err="1"/>
                        <a:t>starttime</a:t>
                      </a:r>
                      <a:endParaRPr lang="en-US" sz="1400" baseline="0" dirty="0"/>
                    </a:p>
                  </a:txBody>
                  <a:tcPr marT="45678" marB="45678"/>
                </a:tc>
                <a:tc>
                  <a:txBody>
                    <a:bodyPr/>
                    <a:lstStyle/>
                    <a:p>
                      <a:r>
                        <a:rPr lang="en-US" sz="1400" baseline="0" dirty="0"/>
                        <a:t>endtime</a:t>
                      </a:r>
                      <a:endParaRPr lang="en-US" sz="1400" baseline="0"/>
                    </a:p>
                  </a:txBody>
                  <a:tcPr marT="45678" marB="45678"/>
                </a:tc>
                <a:tc>
                  <a:txBody>
                    <a:bodyPr/>
                    <a:lstStyle/>
                    <a:p>
                      <a:r>
                        <a:rPr lang="en-US" sz="1400" baseline="0" dirty="0"/>
                        <a:t>duration</a:t>
                      </a:r>
                      <a:endParaRPr lang="en-US" sz="1400" baseline="0"/>
                    </a:p>
                  </a:txBody>
                  <a:tcPr marT="45678" marB="45678"/>
                </a:tc>
                <a:tc>
                  <a:txBody>
                    <a:bodyPr/>
                    <a:lstStyle/>
                    <a:p>
                      <a:r>
                        <a:rPr lang="en-US" sz="1400" baseline="0" dirty="0"/>
                        <a:t>channelid</a:t>
                      </a:r>
                      <a:endParaRPr lang="en-US" sz="1400" baseline="0"/>
                    </a:p>
                  </a:txBody>
                  <a:tcPr marT="45678" marB="45678"/>
                </a:tc>
                <a:tc>
                  <a:txBody>
                    <a:bodyPr/>
                    <a:lstStyle/>
                    <a:p>
                      <a:r>
                        <a:rPr lang="en-US" sz="1400" baseline="0" dirty="0"/>
                        <a:t>tmsid</a:t>
                      </a:r>
                      <a:endParaRPr lang="en-US" sz="1400" baseline="0"/>
                    </a:p>
                  </a:txBody>
                  <a:tcPr marT="45678" marB="45678"/>
                </a:tc>
              </a:tr>
              <a:tr h="652553">
                <a:tc>
                  <a: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US" sz="1400" baseline="0" dirty="0"/>
                        <a:t>201405261100</a:t>
                      </a:r>
                    </a:p>
                    <a:p>
                      <a:endParaRPr lang="en-US" sz="1400" baseline="0"/>
                    </a:p>
                  </a:txBody>
                  <a:tcPr marT="45678" marB="45678"/>
                </a:tc>
                <a:tc>
                  <a: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US" sz="1400" baseline="0" dirty="0"/>
                        <a:t>201405261101</a:t>
                      </a:r>
                    </a:p>
                    <a:p>
                      <a:endParaRPr lang="en-US" sz="1400" baseline="0" dirty="0"/>
                    </a:p>
                  </a:txBody>
                  <a:tcPr marT="45678" marB="45678"/>
                </a:tc>
                <a:tc>
                  <a:txBody>
                    <a:bodyPr/>
                    <a:lstStyle/>
                    <a:p>
                      <a:r>
                        <a:rPr lang="en-US" sz="1400" baseline="0"/>
                        <a:t>1 min</a:t>
                      </a:r>
                    </a:p>
                  </a:txBody>
                  <a:tcPr marT="45678" marB="45678"/>
                </a:tc>
                <a:tc>
                  <a:txBody>
                    <a:bodyPr/>
                    <a:lstStyle/>
                    <a:p>
                      <a:r>
                        <a:rPr lang="en-US" sz="1400" baseline="0"/>
                        <a:t>1938</a:t>
                      </a:r>
                    </a:p>
                  </a:txBody>
                  <a:tcPr marT="45678" marB="45678"/>
                </a:tc>
                <a:tc>
                  <a:txBody>
                    <a:bodyPr/>
                    <a:lstStyle/>
                    <a:p>
                      <a:r>
                        <a:rPr lang="en-US" sz="1400" baseline="0" dirty="0"/>
                        <a:t>EP013520840001</a:t>
                      </a:r>
                    </a:p>
                  </a:txBody>
                  <a:tcPr marT="45678" marB="45678"/>
                </a:tc>
              </a:tr>
            </a:tbl>
          </a:graphicData>
        </a:graphic>
      </p:graphicFrame>
    </p:spTree>
    <p:extLst>
      <p:ext uri="{BB962C8B-B14F-4D97-AF65-F5344CB8AC3E}">
        <p14:creationId xmlns:p14="http://schemas.microsoft.com/office/powerpoint/2010/main" val="739450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Content Placeholder 3"/>
          <p:cNvSpPr>
            <a:spLocks noGrp="1"/>
          </p:cNvSpPr>
          <p:nvPr>
            <p:ph sz="half" idx="2"/>
          </p:nvPr>
        </p:nvSpPr>
        <p:spPr>
          <a:xfrm>
            <a:off x="304800" y="762000"/>
            <a:ext cx="8610600" cy="5741988"/>
          </a:xfrm>
        </p:spPr>
        <p:txBody>
          <a:bodyPr/>
          <a:lstStyle/>
          <a:p>
            <a:pPr marL="461962" lvl="1" indent="0">
              <a:buFontTx/>
              <a:buNone/>
              <a:defRPr/>
            </a:pPr>
            <a:r>
              <a:rPr altLang="en-US" sz="2200" b="1" dirty="0">
                <a:solidFill>
                  <a:schemeClr val="accent6"/>
                </a:solidFill>
              </a:rPr>
              <a:t>Goal: Understand user’s purchase, streaming and social behavior</a:t>
            </a:r>
          </a:p>
          <a:p>
            <a:pPr lvl="1">
              <a:defRPr/>
            </a:pPr>
            <a:r>
              <a:rPr altLang="en-US" sz="2200" dirty="0" smtClean="0">
                <a:ea typeface="ＭＳ Ｐゴシック" pitchFamily="34" charset="-128"/>
              </a:rPr>
              <a:t>PPV Data Ingestion</a:t>
            </a:r>
          </a:p>
          <a:p>
            <a:pPr lvl="2">
              <a:defRPr/>
            </a:pPr>
            <a:r>
              <a:rPr altLang="en-US" sz="2200" dirty="0" smtClean="0">
                <a:ea typeface="ＭＳ Ｐゴシック" pitchFamily="34" charset="-128"/>
              </a:rPr>
              <a:t>IT data source for purchases made by </a:t>
            </a:r>
            <a:r>
              <a:rPr altLang="en-US" sz="2200" dirty="0" err="1" smtClean="0">
                <a:ea typeface="ＭＳ Ｐゴシック" pitchFamily="34" charset="-128"/>
              </a:rPr>
              <a:t>Directv</a:t>
            </a:r>
            <a:r>
              <a:rPr altLang="en-US" sz="2200" dirty="0" smtClean="0">
                <a:ea typeface="ＭＳ Ｐゴシック" pitchFamily="34" charset="-128"/>
              </a:rPr>
              <a:t> customer</a:t>
            </a:r>
          </a:p>
          <a:p>
            <a:pPr lvl="2">
              <a:defRPr/>
            </a:pPr>
            <a:r>
              <a:rPr altLang="en-US" sz="2200" dirty="0" smtClean="0">
                <a:ea typeface="ＭＳ Ｐゴシック" pitchFamily="34" charset="-128"/>
              </a:rPr>
              <a:t>Enriched with guide data to find missing TMS id.</a:t>
            </a:r>
          </a:p>
          <a:p>
            <a:pPr lvl="3">
              <a:defRPr/>
            </a:pPr>
            <a:r>
              <a:rPr altLang="en-US" dirty="0" smtClean="0">
                <a:ea typeface="ＭＳ Ｐゴシック" pitchFamily="34" charset="-128"/>
              </a:rPr>
              <a:t>Map event codes to guide data</a:t>
            </a:r>
          </a:p>
          <a:p>
            <a:pPr lvl="1">
              <a:defRPr/>
            </a:pPr>
            <a:endParaRPr altLang="en-US" dirty="0" smtClean="0">
              <a:ea typeface="ＭＳ Ｐゴシック" pitchFamily="34" charset="-128"/>
            </a:endParaRPr>
          </a:p>
          <a:p>
            <a:pPr lvl="1">
              <a:defRPr/>
            </a:pPr>
            <a:r>
              <a:rPr altLang="en-US" dirty="0" smtClean="0">
                <a:ea typeface="ＭＳ Ｐゴシック" pitchFamily="34" charset="-128"/>
              </a:rPr>
              <a:t>Streaming Data Ingestion</a:t>
            </a:r>
          </a:p>
          <a:p>
            <a:pPr lvl="2">
              <a:defRPr/>
            </a:pPr>
            <a:r>
              <a:rPr altLang="en-US" dirty="0" smtClean="0">
                <a:ea typeface="ＭＳ Ｐゴシック" pitchFamily="34" charset="-128"/>
              </a:rPr>
              <a:t>Omniture data source to view streaming information on mobile and dotcom.</a:t>
            </a:r>
          </a:p>
          <a:p>
            <a:pPr lvl="2">
              <a:defRPr/>
            </a:pPr>
            <a:r>
              <a:rPr altLang="en-US" dirty="0" smtClean="0">
                <a:ea typeface="ＭＳ Ｐゴシック" pitchFamily="34" charset="-128"/>
              </a:rPr>
              <a:t>Data is enriched with TMS  ID at source. </a:t>
            </a:r>
          </a:p>
          <a:p>
            <a:pPr marL="854075" lvl="2" indent="0">
              <a:buFontTx/>
              <a:buNone/>
              <a:defRPr/>
            </a:pPr>
            <a:endParaRPr altLang="en-US" dirty="0" smtClean="0">
              <a:ea typeface="ＭＳ Ｐゴシック" pitchFamily="34" charset="-128"/>
            </a:endParaRPr>
          </a:p>
          <a:p>
            <a:pPr lvl="1">
              <a:defRPr/>
            </a:pPr>
            <a:r>
              <a:rPr altLang="en-US" dirty="0" smtClean="0">
                <a:ea typeface="ＭＳ Ｐゴシック" pitchFamily="34" charset="-128"/>
              </a:rPr>
              <a:t>Social</a:t>
            </a:r>
          </a:p>
          <a:p>
            <a:pPr lvl="2">
              <a:defRPr/>
            </a:pPr>
            <a:r>
              <a:rPr altLang="en-US" dirty="0" smtClean="0">
                <a:ea typeface="ＭＳ Ｐゴシック" pitchFamily="34" charset="-128"/>
              </a:rPr>
              <a:t>Facebook “Like” events posted by users on dotcom.</a:t>
            </a:r>
          </a:p>
          <a:p>
            <a:pPr lvl="2">
              <a:defRPr/>
            </a:pPr>
            <a:r>
              <a:rPr altLang="en-US" dirty="0" smtClean="0">
                <a:ea typeface="ＭＳ Ｐゴシック" pitchFamily="34" charset="-128"/>
              </a:rPr>
              <a:t>Data is enriched with TMS </a:t>
            </a:r>
            <a:r>
              <a:rPr altLang="en-US" dirty="0" err="1" smtClean="0">
                <a:ea typeface="ＭＳ Ｐゴシック" pitchFamily="34" charset="-128"/>
              </a:rPr>
              <a:t>IDat</a:t>
            </a:r>
            <a:r>
              <a:rPr altLang="en-US" dirty="0" smtClean="0">
                <a:ea typeface="ＭＳ Ｐゴシック" pitchFamily="34" charset="-128"/>
              </a:rPr>
              <a:t> source. </a:t>
            </a:r>
          </a:p>
          <a:p>
            <a:pPr lvl="2">
              <a:defRPr/>
            </a:pPr>
            <a:endParaRPr altLang="en-US" dirty="0" smtClean="0">
              <a:ea typeface="ＭＳ Ｐゴシック" pitchFamily="34" charset="-128"/>
            </a:endParaRPr>
          </a:p>
          <a:p>
            <a:pPr lvl="2">
              <a:defRPr/>
            </a:pPr>
            <a:endParaRPr altLang="en-US" dirty="0" smtClean="0">
              <a:ea typeface="ＭＳ Ｐゴシック" pitchFamily="34" charset="-128"/>
            </a:endParaRPr>
          </a:p>
        </p:txBody>
      </p:sp>
      <p:sp>
        <p:nvSpPr>
          <p:cNvPr id="1024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EE85EFB7-9533-4592-8B9D-EB537D0CB683}" type="slidenum">
              <a:rPr lang="en-US" altLang="en-US" sz="1200" b="0" smtClean="0">
                <a:solidFill>
                  <a:srgbClr val="898989"/>
                </a:solidFill>
              </a:rPr>
              <a:pPr eaLnBrk="1" hangingPunct="1">
                <a:spcBef>
                  <a:spcPct val="0"/>
                </a:spcBef>
                <a:buFontTx/>
                <a:buNone/>
              </a:pPr>
              <a:t>24</a:t>
            </a:fld>
            <a:endParaRPr lang="en-US" altLang="en-US" sz="1200" b="0" smtClean="0">
              <a:solidFill>
                <a:srgbClr val="898989"/>
              </a:solidFill>
            </a:endParaRPr>
          </a:p>
        </p:txBody>
      </p:sp>
      <p:sp>
        <p:nvSpPr>
          <p:cNvPr id="7" name="Rectangle 6"/>
          <p:cNvSpPr>
            <a:spLocks noChangeArrowheads="1"/>
          </p:cNvSpPr>
          <p:nvPr/>
        </p:nvSpPr>
        <p:spPr bwMode="auto">
          <a:xfrm>
            <a:off x="23813" y="14288"/>
            <a:ext cx="8205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IT/Omniture Data Ingestion	</a:t>
            </a:r>
          </a:p>
        </p:txBody>
      </p:sp>
    </p:spTree>
    <p:extLst>
      <p:ext uri="{BB962C8B-B14F-4D97-AF65-F5344CB8AC3E}">
        <p14:creationId xmlns:p14="http://schemas.microsoft.com/office/powerpoint/2010/main" val="4088429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3813" y="14288"/>
            <a:ext cx="8205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Data Ingestion Resource Usage</a:t>
            </a:r>
          </a:p>
        </p:txBody>
      </p:sp>
      <p:graphicFrame>
        <p:nvGraphicFramePr>
          <p:cNvPr id="10" name="Table 9"/>
          <p:cNvGraphicFramePr>
            <a:graphicFrameLocks noGrp="1"/>
          </p:cNvGraphicFramePr>
          <p:nvPr/>
        </p:nvGraphicFramePr>
        <p:xfrm>
          <a:off x="393700" y="990600"/>
          <a:ext cx="8140700" cy="5670554"/>
        </p:xfrm>
        <a:graphic>
          <a:graphicData uri="http://schemas.openxmlformats.org/drawingml/2006/table">
            <a:tbl>
              <a:tblPr firstRow="1" bandRow="1" bandCol="1">
                <a:tableStyleId>{69012ECD-51FC-41F1-AA8D-1B2483CD663E}</a:tableStyleId>
              </a:tblPr>
              <a:tblGrid>
                <a:gridCol w="2044700"/>
                <a:gridCol w="1211263"/>
                <a:gridCol w="1628775"/>
                <a:gridCol w="1627187"/>
                <a:gridCol w="1628775"/>
              </a:tblGrid>
              <a:tr h="715919">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Data Ingestion</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CPU Intensive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I/O Intensive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Data Volume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Process Type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marT="45717" marB="45717" anchor="ctr" anchorCtr="1" horzOverflow="overflow"/>
                </a:tc>
              </a:tr>
              <a:tr h="614325">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Guide Data</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rPr>
                        <a:t>4 GB</a:t>
                      </a: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409550">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AMS</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sym typeface="Zapf Dingbats" pitchFamily="-84" charset="2"/>
                        </a:rPr>
                        <a:t>✔</a:t>
                      </a: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rPr>
                        <a:t>50 GB</a:t>
                      </a: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1023874">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Omniture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(streaming/social)</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rPr>
                        <a:t>4 GB</a:t>
                      </a: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1141343">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Social</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sym typeface="Zapf Dingbats" pitchFamily="-84" charset="2"/>
                        </a:rPr>
                        <a:t>✖</a:t>
                      </a: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u="none" strike="noStrike" cap="none" normalizeH="0" baseline="0" dirty="0" smtClean="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1 MB</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715919">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UP</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sym typeface="Zapf Dingbats" pitchFamily="-84" charset="2"/>
                        </a:rPr>
                        <a:t>✖</a:t>
                      </a:r>
                      <a:endParaRPr kumimoji="0" lang="en-US" altLang="en-US" sz="1800" u="none" strike="noStrike" cap="none" normalizeH="0" baseline="0" smtClean="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smtClean="0">
                          <a:ln>
                            <a:noFill/>
                          </a:ln>
                          <a:effectLst/>
                          <a:sym typeface="Zapf Dingbats" pitchFamily="-84" charset="2"/>
                        </a:rPr>
                        <a:t>✔</a:t>
                      </a:r>
                      <a:endParaRPr kumimoji="0" lang="en-US" altLang="en-US" sz="1800" u="none" strike="noStrike" cap="none" normalizeH="0" baseline="0" smtClean="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NA</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409550">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smtClean="0">
                          <a:ln>
                            <a:noFill/>
                          </a:ln>
                          <a:effectLst/>
                        </a:rPr>
                        <a:t>PPV</a:t>
                      </a:r>
                      <a:endPar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1 GB</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r h="64007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itchFamily="34" charset="0"/>
                          <a:ea typeface="ＭＳ Ｐゴシック" pitchFamily="34" charset="-128"/>
                        </a:rPr>
                        <a:t>Recommendation logs</a:t>
                      </a: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sym typeface="Zapf Dingbats" pitchFamily="-84" charset="2"/>
                        </a:rPr>
                        <a:t>✔</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10 GB</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effectLst/>
                        </a:rPr>
                        <a:t>Batch</a:t>
                      </a:r>
                      <a:endParaRPr kumimoji="0" lang="en-US" altLang="en-US" sz="1800" b="0" i="0" u="none" strike="noStrike" cap="none" normalizeH="0" baseline="0" dirty="0" smtClean="0">
                        <a:ln>
                          <a:noFill/>
                        </a:ln>
                        <a:solidFill>
                          <a:schemeClr val="tx1"/>
                        </a:solidFill>
                        <a:effectLst/>
                        <a:latin typeface="Calibri" pitchFamily="34" charset="0"/>
                        <a:ea typeface="ＭＳ Ｐゴシック" pitchFamily="34" charset="-128"/>
                      </a:endParaRPr>
                    </a:p>
                  </a:txBody>
                  <a:tcPr marT="45717" marB="45717" anchor="ctr" anchorCtr="1" horzOverflow="overflow"/>
                </a:tc>
              </a:tr>
            </a:tbl>
          </a:graphicData>
        </a:graphic>
      </p:graphicFrame>
    </p:spTree>
    <p:extLst>
      <p:ext uri="{BB962C8B-B14F-4D97-AF65-F5344CB8AC3E}">
        <p14:creationId xmlns:p14="http://schemas.microsoft.com/office/powerpoint/2010/main" val="2577468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433221"/>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733801"/>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733801"/>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625127"/>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461493" y="2209800"/>
            <a:ext cx="5638800" cy="1066799"/>
          </a:xfrm>
        </p:spPr>
        <p:txBody>
          <a:bodyPr/>
          <a:lstStyle/>
          <a:p>
            <a:r>
              <a:rPr lang="en-US" dirty="0" smtClean="0"/>
              <a:t>Analytics Service</a:t>
            </a:r>
            <a:endParaRPr lang="en-US" dirty="0"/>
          </a:p>
        </p:txBody>
      </p:sp>
      <p:sp>
        <p:nvSpPr>
          <p:cNvPr id="3" name="Subtitle 2"/>
          <p:cNvSpPr>
            <a:spLocks noGrp="1"/>
          </p:cNvSpPr>
          <p:nvPr>
            <p:ph type="subTitle" idx="1"/>
          </p:nvPr>
        </p:nvSpPr>
        <p:spPr>
          <a:xfrm>
            <a:off x="461493" y="2971800"/>
            <a:ext cx="4724400" cy="762000"/>
          </a:xfrm>
        </p:spPr>
        <p:txBody>
          <a:bodyPr/>
          <a:lstStyle/>
          <a:p>
            <a:r>
              <a:rPr lang="en-US" dirty="0" smtClean="0"/>
              <a:t>Architecture</a:t>
            </a:r>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26</a:t>
            </a:fld>
            <a:endParaRPr lang="en-US"/>
          </a:p>
        </p:txBody>
      </p:sp>
      <p:sp>
        <p:nvSpPr>
          <p:cNvPr id="5" name="Rounded Rectangle 4"/>
          <p:cNvSpPr/>
          <p:nvPr/>
        </p:nvSpPr>
        <p:spPr>
          <a:xfrm>
            <a:off x="304800" y="5433220"/>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a:t>Personalization </a:t>
            </a:r>
            <a:r>
              <a:rPr lang="en-US" b="1" dirty="0" smtClean="0"/>
              <a:t>Service</a:t>
            </a:r>
            <a:endParaRPr lang="en-US" b="1" dirty="0"/>
          </a:p>
        </p:txBody>
      </p:sp>
      <p:sp>
        <p:nvSpPr>
          <p:cNvPr id="6" name="Rounded Rectangle 5"/>
          <p:cNvSpPr/>
          <p:nvPr/>
        </p:nvSpPr>
        <p:spPr>
          <a:xfrm>
            <a:off x="5105400" y="3733800"/>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7" name="Rounded Rectangle 6"/>
          <p:cNvSpPr/>
          <p:nvPr/>
        </p:nvSpPr>
        <p:spPr>
          <a:xfrm>
            <a:off x="304800" y="3733800"/>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3733801"/>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9" name="Rounded Rectangle 8"/>
          <p:cNvSpPr/>
          <p:nvPr/>
        </p:nvSpPr>
        <p:spPr>
          <a:xfrm>
            <a:off x="2209800" y="4625126"/>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sz="1600" b="1" dirty="0" smtClean="0"/>
              <a:t>Content Management (Curation)</a:t>
            </a:r>
            <a:endParaRPr lang="en-US" sz="1600" b="1" dirty="0"/>
          </a:p>
        </p:txBody>
      </p:sp>
    </p:spTree>
    <p:extLst>
      <p:ext uri="{BB962C8B-B14F-4D97-AF65-F5344CB8AC3E}">
        <p14:creationId xmlns:p14="http://schemas.microsoft.com/office/powerpoint/2010/main" val="14484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Taste</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760982390"/>
              </p:ext>
            </p:extLst>
          </p:nvPr>
        </p:nvGraphicFramePr>
        <p:xfrm>
          <a:off x="914400" y="1295401"/>
          <a:ext cx="7239000" cy="2895600"/>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p:cNvSpPr>
            <a:spLocks noGrp="1"/>
          </p:cNvSpPr>
          <p:nvPr>
            <p:ph sz="half" idx="2"/>
          </p:nvPr>
        </p:nvSpPr>
        <p:spPr>
          <a:xfrm>
            <a:off x="457200" y="4800600"/>
            <a:ext cx="8229600" cy="1219200"/>
          </a:xfrm>
        </p:spPr>
        <p:txBody>
          <a:bodyPr/>
          <a:lstStyle/>
          <a:p>
            <a:pPr>
              <a:defRPr/>
            </a:pPr>
            <a:r>
              <a:rPr lang="en-US" altLang="en-US" dirty="0" smtClean="0">
                <a:ea typeface="ＭＳ Ｐゴシック" pitchFamily="34" charset="-128"/>
              </a:rPr>
              <a:t>Based on the Viewing History Data</a:t>
            </a:r>
          </a:p>
          <a:p>
            <a:pPr>
              <a:defRPr/>
            </a:pPr>
            <a:r>
              <a:rPr lang="en-US" altLang="en-US" dirty="0" smtClean="0">
                <a:ea typeface="ＭＳ Ｐゴシック" pitchFamily="34" charset="-128"/>
              </a:rPr>
              <a:t>Categorized by Genre </a:t>
            </a:r>
            <a:r>
              <a:rPr lang="en-US" altLang="en-US" dirty="0">
                <a:ea typeface="ＭＳ Ｐゴシック" pitchFamily="34" charset="-128"/>
              </a:rPr>
              <a:t>for Movies, TV and </a:t>
            </a:r>
            <a:r>
              <a:rPr lang="en-US" altLang="en-US" dirty="0" smtClean="0">
                <a:ea typeface="ＭＳ Ｐゴシック" pitchFamily="34" charset="-128"/>
              </a:rPr>
              <a:t>Sports</a:t>
            </a:r>
          </a:p>
          <a:p>
            <a:pPr marL="0" indent="0">
              <a:buNone/>
            </a:pPr>
            <a:endParaRPr lang="en-US" dirty="0"/>
          </a:p>
        </p:txBody>
      </p:sp>
      <p:sp>
        <p:nvSpPr>
          <p:cNvPr id="4" name="Slide Number Placeholder 3"/>
          <p:cNvSpPr>
            <a:spLocks noGrp="1"/>
          </p:cNvSpPr>
          <p:nvPr>
            <p:ph type="sldNum" sz="quarter" idx="12"/>
          </p:nvPr>
        </p:nvSpPr>
        <p:spPr/>
        <p:txBody>
          <a:bodyPr/>
          <a:lstStyle/>
          <a:p>
            <a:fld id="{91235BE6-93AE-40F3-A68E-CCAD6417698F}" type="slidenum">
              <a:rPr lang="en-US" smtClean="0"/>
              <a:pPr/>
              <a:t>27</a:t>
            </a:fld>
            <a:endParaRPr lang="en-US" dirty="0"/>
          </a:p>
        </p:txBody>
      </p:sp>
    </p:spTree>
    <p:extLst>
      <p:ext uri="{BB962C8B-B14F-4D97-AF65-F5344CB8AC3E}">
        <p14:creationId xmlns:p14="http://schemas.microsoft.com/office/powerpoint/2010/main" val="2748550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Action</a:t>
            </a:r>
            <a:endParaRPr lang="en-US" dirty="0"/>
          </a:p>
        </p:txBody>
      </p:sp>
      <p:sp>
        <p:nvSpPr>
          <p:cNvPr id="6" name="Content Placeholder 5"/>
          <p:cNvSpPr>
            <a:spLocks noGrp="1"/>
          </p:cNvSpPr>
          <p:nvPr>
            <p:ph sz="half" idx="2"/>
          </p:nvPr>
        </p:nvSpPr>
        <p:spPr>
          <a:xfrm>
            <a:off x="457200" y="3810001"/>
            <a:ext cx="8229600" cy="2911474"/>
          </a:xfrm>
        </p:spPr>
        <p:txBody>
          <a:bodyPr/>
          <a:lstStyle/>
          <a:p>
            <a:pPr>
              <a:defRPr/>
            </a:pPr>
            <a:r>
              <a:rPr lang="en-US" altLang="en-US" sz="2200" dirty="0" smtClean="0">
                <a:ea typeface="ＭＳ Ｐゴシック" pitchFamily="34" charset="-128"/>
              </a:rPr>
              <a:t>Last Action recorded by User</a:t>
            </a:r>
          </a:p>
          <a:p>
            <a:pPr lvl="1">
              <a:defRPr/>
            </a:pPr>
            <a:r>
              <a:rPr lang="en-US" altLang="en-US" sz="2200" dirty="0" smtClean="0">
                <a:ea typeface="ＭＳ Ｐゴシック" pitchFamily="34" charset="-128"/>
              </a:rPr>
              <a:t>Last watched, last recorded, last purchased, last rated</a:t>
            </a:r>
            <a:endParaRPr lang="en-US" altLang="en-US" sz="2200" dirty="0">
              <a:ea typeface="ＭＳ Ｐゴシック" pitchFamily="34" charset="-128"/>
            </a:endParaRPr>
          </a:p>
          <a:p>
            <a:pPr lvl="1">
              <a:defRPr/>
            </a:pPr>
            <a:r>
              <a:rPr lang="en-US" altLang="en-US" sz="2200" dirty="0" smtClean="0">
                <a:ea typeface="ＭＳ Ｐゴシック" pitchFamily="34" charset="-128"/>
              </a:rPr>
              <a:t>For every genre, user taste, </a:t>
            </a:r>
            <a:r>
              <a:rPr lang="en-US" altLang="en-US" sz="2200" dirty="0">
                <a:ea typeface="ＭＳ Ｐゴシック" pitchFamily="34" charset="-128"/>
              </a:rPr>
              <a:t>day of </a:t>
            </a:r>
            <a:r>
              <a:rPr lang="en-US" altLang="en-US" sz="2200" dirty="0" smtClean="0">
                <a:ea typeface="ＭＳ Ｐゴシック" pitchFamily="34" charset="-128"/>
              </a:rPr>
              <a:t>week and Date</a:t>
            </a:r>
            <a:endParaRPr lang="en-US" altLang="en-US" sz="2200" dirty="0">
              <a:ea typeface="ＭＳ Ｐゴシック" pitchFamily="34" charset="-128"/>
            </a:endParaRPr>
          </a:p>
          <a:p>
            <a:pPr>
              <a:defRPr/>
            </a:pPr>
            <a:r>
              <a:rPr lang="en-US" altLang="en-US" dirty="0" smtClean="0">
                <a:ea typeface="ＭＳ Ｐゴシック" pitchFamily="34" charset="-128"/>
              </a:rPr>
              <a:t>Based on the Viewing History Data</a:t>
            </a:r>
          </a:p>
        </p:txBody>
      </p:sp>
      <p:sp>
        <p:nvSpPr>
          <p:cNvPr id="4" name="Slide Number Placeholder 3"/>
          <p:cNvSpPr>
            <a:spLocks noGrp="1"/>
          </p:cNvSpPr>
          <p:nvPr>
            <p:ph type="sldNum" sz="quarter" idx="12"/>
          </p:nvPr>
        </p:nvSpPr>
        <p:spPr/>
        <p:txBody>
          <a:bodyPr/>
          <a:lstStyle/>
          <a:p>
            <a:fld id="{91235BE6-93AE-40F3-A68E-CCAD6417698F}" type="slidenum">
              <a:rPr lang="en-US" smtClean="0"/>
              <a:pPr/>
              <a:t>28</a:t>
            </a:fld>
            <a:endParaRPr lang="en-US" dirty="0"/>
          </a:p>
        </p:txBody>
      </p:sp>
      <p:sp>
        <p:nvSpPr>
          <p:cNvPr id="7" name="AutoShape 4" descr="data:image/jpeg;base64,/9j/4AAQSkZJRgABAQAAAQABAAD/2wCEAAkGBhQRERUUExQWFBMWGBwYGRYXGBwYHBwaHhgXFx0dGhgYHCYgGhwjGhoXHy8gIycpLC0sGh8xNTEqNSYrLCkBCQoKDgwOGg8PGiokHyUsLCosLi0sLDIvMCwqMiwtLCksLDQsLC0sLCwsLC8sLCwtMiwqLSwpLCwqLCwsLCwsLP/AABEIAOYA2wMBIgACEQEDEQH/xAAcAAACAwADAQAAAAAAAAAAAAAABgQFBwEDCAL/xABPEAACAQMBBAYFCQMJBQcFAAABAgMABBEhBQYSMQcTQVFhcSIygZGhFCNCUmJykrHBgqLRCDNDU2Oys8LhFSQ0c4MXdKPD0vDxFjVUZJP/xAAaAQACAwEBAAAAAAAAAAAAAAAEBQACAwYB/8QANxEAAQMCAwQIBQMEAwAAAAAAAQACAwQREiExQVFhcQUTMoGRobHBFCIz0fAVI+FCcoLxBmJz/9oADAMBAAIRAxEAPwDcaKKKiiKKKKiiKKKz7pL6W4dmAwxcM14R6n0Y8jIMhHhqEGp8AQTFE17x71W1hH1l1Ksan1QdWY9yqNWPkNO3FY3vJ/KNkYlbGBUX+sm9Jj5Ip4VPmWrPZYrvakxnuZGbi+m/dzwiaAL4DAq/2fsOGAZVfSH021Pv5D2YoeSoazLUrdkDn56BA6S9uzaiZwOYxFEg9hKDPvrmTpd2zbFetnVu3hdITkePAA2PHNU22t78ZSDU9snZ+yO3zP8ArUzdno+a4AmumZVbULn028WJ9UH3nw0qhqCxuOSwHmriAPOGPM+Su7r+UTftCUWKCOU/0qqxwPBHYjPicjwpD2vvfe3ZJnuZpMnPCXPCPJBhR7BWuWO7dtCMRwRjHaVDH8TZPxrnaOwIpkKnijz2xngPw094oP8AVGX7Jsiv011u0LrFdn7Xmt24oZZIm743ZD71IplHS7tXhC/LJMfdTP4uDJ99XM3RhGmoMkg7sgH3BdfYaqoto2Vv6gBYdqqWb8TfxoxtW14/bBKFdTOZ2zZSLG7v7r0ru6uGj5iNpHw3mucAezWvUVuuEUdwA+FeT5d55JjwW0ZyfpHUj2cl8ya0/cre64iNvBNcARKfnHcAlvWduJ2BPpMcZ8ajZS03k26BQxhwszZtWy0V129wrqGRgysMhgcgjwIrsotCooooqKIoooqKIoooqKIoooqKIoooqKIoooqKIoorHumPpbks5DZ2bBZQAZZcAlOIZCKDoG4cEt2ZGNdRFE79Je25rXZ0z2zKLj0VTOCfSYAlQebBeIjs0rz5svdj0utuD1krHiIJ4hk6ksT65z36edLy7z3PGXaZ5GOcmQl8+J4s61e7tTXMvpvJ81nkQCW8uWB4/ChZy+2oARMIZfQkphnnVFLMQqjmTSbtPbEt4/VQI5T6qglm8Wx2eHKrnb17JFh2ghmiB+nxnB8VDAZ7MkH46u+6u0op7ZXiRYlOQyKAArDmNAM9hz3EUA6TqG9Zhv36I0M652DFZK+5/R4UYTXQHENVi5gHsL9h+77+6n6iu62k4GDFeIDs5fpSqaZ8zsTymUUTYm2YFMstiM+reivxPs/jVomxIh9EnxJP6Yrpj3iQ81Ye41Jj2vEfp48wRUAah3mUqNcbvofUJU+Oo/jSbedHMAlaV4OJmPETklc9p4QcanXUdtaJHMreqwPkQfyr7rQXb2TbkqY9jxfms3v9ggRN1EA4wMqi+gCe7QED3e0c6QYjeTSASI1vFn0vRKMQDqAzelnsyNBXobNJ3SXs1vkUs8QAljXizjsBHEfMLn3eFEQSFpw632nYs5bPz05J+3S2tDcWydQvAqAIY/qYAAXxGMYPaPbV1XnLoY31kS8WKRuISEIfEE4GfFWKnPcWr0bT5hJFnahKXgajRFFFFaKiKKKKiiKKKKiiKKKKiiKKKKiiKKKKii4Y4GTyrxrfyybQvZZAMtNI0hzyUMxOp7AAQPdXrveCYpaXDDmsMhHmEY15e3IhHVyN2lgvsAB/WspX4G3WkTMbrKE+6XzqxqSQFDSP2DJOijvwPjmm+GEIoVRhQMAeFfVRL/ascAzIwB7F5k+Q/XlS1z3SWCYNY2O5XO1Y+KCUfYb+6SPjUDcLeWG0tZeufHzmVQasfRGcD2DU4FdMT3d/lbaIpEcgyNoMcj6R09i5NMWw+i+CLDTnr3+r6qD2c29uB4UUykL4yx+hQ7qkMeHM2LnYgm2/18UMwtEjCkggu0gYsPSZSOEDA0AOc6k12HoK2jH/ADV5Fj78yfkhq46OsRbevIlAVWtkIVQABw9RyA0HM189IO59xJtCSeC7eEuqeivGuMIqesjfZzy7aJjp2t/bYEHU1gjb1szuH5ZU/wD2b7ei9SdZP+vn/FArq/2RvDFzg6wD/kP/AIbZr7htduQ/ze0C47nkZ/hKhFS4d794IvWWGceKxf8AlshqOowdWDwWMfS0J7M3n91WHeTasOs2zpMDtEUqfvaipln00mM8M0Eq45gkMf3gpqxtOmi+jnihurKNWkZVBBePmwXIyXzqa2GeFX0cBh3MAw9xoV1FCNW27ymLKt7xcOuO4rNdm9MGz5cBpGiJ+ujY/EoIHtplh2jbXkbJHNFMrqVYI6toQVOgOeRrjeHdfZkcMk1zaW4jQcTssIDYyBnMYDdvZSE27G7d1rDdC3bwmaP4XKn4VkaFn9JKt17toCz7ca1aDbdtE/rJdLGw8Q/AfjXrcVhMXQoyypc2G0EkkRxIhkUOOIHIJdCwOv2aaRvbtuz/AOKsIrtBze1fDefAck+xRTEIQgrTaKgbC2ut3bRXCAhZUVwDjIBGcHGmRyqfVlVFFFFRRFFFFRRFFFFRRFFFFRRFFFFRRVm9H/BXP/Il/wANq8qbq7YjhjkEjY1BHaToQcD2CvTu/wDvBHZbPnmkUOOAoEPJ2f0Apwc4JOuNcA15R2Ltv5PP1pijl19RlGBrn0fqkdhxpVHsDxhKsx5YbhN1rDe3v8xH1ER/pZNCR9kY1/ZB8xTFsfo6t4Txy5uJeZMnq5+52/tE1TwSXW1yzdY1taAkKF1Zz46jix29g5AcyKXZe8E+y7owTMXiDYZSSRwnUOmeWhzjt5HXUVifC15jZqNVeRspaHu0K1sDAwNAOQrmqy83mtYhl7iIduAwY/hXJ+FL1/0q2yaRpJKfIIvvbX92jLhDWVhu9cdXvMg/rYCvuhLfnHTxvWPn/wBgfm1YrsjfhX2xbXcoEMaMqtqWwmGUk4GTox5DsraJt69k3LBjew5xjWTq+8/TA76ox4Y/EUJ0hTPqafq2WvcHNVFFMNtaWEv83cxv92eNvyJqcu6kJ5Fz5EH/AC0V8Uxc5+hVXDxWN71x8W1dmjvljHvnWt+rMukDZez7CSC8uJJjNCwaGBWTMjK4cZBQkLkDLZGB3nAMDo82vd7Qu3vriRkUoyQxKSEC8QyeHPpAHtOSSCewUtqpmtu86LrejaZ8ULYnai91ou99ssljcq44lMTZB8BkfEA1gMm6tufoFfJj+pNNm5XSXBb2k1jtN5ONJJI+IKzZRieIErqCH4/YR3VJO3d325XMyfsy/rEaDnjlcQYz5rpujaqiiY5tSy5J3ArPrjdVI1Z45JFZVJGCOwZ5gA1sHQ3dySbJLyyPIeslwzsXIUKowCxJwMHTxNLdy2xJUZV2kycSkZZGOMgjkYlz76nWG89jszY0sEF9FcTKkvAVHCxeQkLhCT6pYE68lNaQNlAIkQ/SUlG97TSiwsbp76J5M7Hsz/Z49zMP0ptqn3O2cbewtYWGGjgjVh9oIOL97NXFGJMiiiiooiiiiooiiiiooiiiiooiiiioosc/lG3TtFZWyDJmlZgBzLKFRR7etNZFvJsRbaGNcfOcRDt2kgajyB7K9eyQq3rAHByMjOvfrXlzeuJrt7tV1khu5sDvUyPgD2aD7tYyEgtOy+a1jAII2q+27tT5Bs2LqMZIRFbmBxIWL9xJwT5mqnpC2eLi3hvIvTAXDEfUOoJ7uFuIHPLi8K53SulvrR7CfIeMeiTzCg6HB7UOBjtBx31O3J2W0uy3ic+jKZAh7gQFB/GCaT5QHEe0HZ8Q5NvrDCNC3LgQl3YmwbeWFHKlmIw3pEekOYwD/wC9K64tlQx7SgQxgxSYHAckZbiTtOfWwaqtj7UezlZHB4c4dO0EaZHiPjTZsvYU93dRXLIYIYipXjHpPwtxaL2Z7zpjvo2UmPEXOyINs/RBxgPsGtzBCarrYllDGzvBAqKMkmNTp7s5rK9ubQS5l4ba2WNc+iEXLt4nH5D41re3diLdxdU7Mq8SseHmcZ01qz3e3NjiX5qNYlPNsZZh5nU+04pZT1IjGI3c7nkj6iHHlkG+ayDZvRvdy4LhYV+2dfwrk+/FNuy+iEjXrpie+NRH8STmtatdmRx8lye86n/T2VIllCjLEAd5rR9ZM7bbksBDC3INvzWXXnRRG3pzNcOQMcTzKxx2Dly8PGmjYSrE8aqAqAcAA5AYwB+VStr7TEmFX1Rr3ZP8BVcjYIPdrQUkz3kYiTZHRxANOQF0hbybuR//AFAYpUDR3JDqCxX0nXnlSP6VWHtp1g6I7Mc4kHtkb83FVXTTalBaX0frRScOfP5xPcyt+KtJsrxZo0lT1ZFV18mAYfA0fK9xYxwJ0tqdiWx2aXNsN+gWc74bo22zrYXMcEL9XInGrxhgULcLDDE66jWtWg3F2cMFbG17weojPx4aQ+l+UDZM4P0mjA8+tVvyU1qOzAepjzz4Fz58IphQkmM33oWp7fcpNFFInTFtKWGyi6uV4UkuYo5pUYqyxHjJ9IaqCQoz447aNJsLocC5snuisR2tvLJbMCm0XtnVBhJT1sbKPsSAlj2FlPFU7YHTdMiq20bUpAx4RcwhseBaJssFPPIPkDQ8NSyUX05/ma3lp3Rm2vJbBRUTZm1YrmNZYJFljbkyHI8vAjtB1FS6JQ6KKKKiiKKKKiiKKKKiiK8w3MJh2xtCI9ssjDyMhYfBxXp6sD6XNkm223FcfQu48E/bVRGR7upPtrKYXYQtIjZ4SVf3XyPaEVzrwN62O0Y4GHnwkHzrTLDaEUy8UTo6/ZI08xzHkaT77ZKXKiNzw5OjDmp5A47R3ijc3cqa0u3eThKKhCMD6xJA5cxhc8+/tpLUCORl3GzgPFN4DIx9gLtJ8E7mME5IGe/Gvvr6oopUmSk7OXMqA/WFNlJ9pJwup7mB+NOFbR6IOo1CKVtq3JeRs8lJAHdjSmmk/fXbNtaPGZnMZlBI9Esp4eEHJUEg+kOzFXLHPyaLrOJ7WG7l1V8yyBRliFHeSAPear4Nt29wpWK6iUsCAesRGBIxkLIRqPKl2+6FruY8Yu45s9sjOTjzAcfGvYqcONpDh5graWpwC7Bi7wm/fHeXZ09jJbvdw5ePC8JMhDjDKSIwxHpAZ8M1J6Jb8y7Lh4gcxl48ntCsSMeABC/s0kbN6B5uMfKLiNU7eq4mY+A41UDz18jWvbL2ZHbRJDEvDGg4VH8T2knJJ7STRkvVsjwMN87pazE52JwskfpWBuZLHZ6+tcTgtjsUehny9Nj+xW0AVju46f7R3gubvnDZJ1UZ+2eJM+IPz7e1a2Om1MzBEAg5XYnkoqu3h2HHe20tvL6kqFSe0HmGGe1Www8QKsa6L67EUbyNnhRWc454UFj8BRCyXnO02g2zrg7P2iFJiI6qUgMAD6pyeSleTc15HGNHOSNZEIIDow1BwQQfgQaqtm7vXG3ZTtGWO0jt51MfVZcuVRiqvxBT6YI4eIcOQOQ0pW2ncTbGnEUcnXQniPUOcsgGc4IGg0Oo00ORpmlNVQ4zii13JpTVmAYZNN6Y7Hdyayl63Zk7QOecLZeJ/ArqfbqR2EVpm6e/TTyC2vIDa3hUsq5zHKF9YxPnUjmUOoHfg4S9yd5o7nhlUFRkowbGVOB2js1GvnV/vhsBrqD5puruYWEsEg0KyLyGe5vVPZyPZWNPVyMdgl5Z6he1MDD80YWiUUpdHO/S7Tt8sOruovQni5cLajIB1Ctg+RBHZkttPEqRRRRUURRRRUURSH0z7sm72a7xj562PXpjnhR6Y/BlsdpVafK4IzUUXlGLfaPgBZX4+0ADGfA55U/btbeW8gEoHCclWXOcMPHxBB9tVu+3QBcRu8tiVmiJLCEnhdATnhUseFwBpzB5aGljor2gVnkhPJ14gPtKf/SW91Kq2lb1Rc3UZplSVLusDXaFadRRRSBO0U32c3HGrd4Hv5H40oVf7vXGVKdxyPI/6/nWkZzWFQ27bq2rIOn0a2f/AFv/ACa1+sm6fYfm7Ru5pV94jP6Uxo/rN7/RK5+wVDXoGdioW7U8RABMRHPt0c1c2P8AJylQ5O0AnjHE2ff1grItmbzXVtjqLiWMA5AV2A/DnHwrS+jbbO09pTlpryf5LFgvhuHjP0UyoB15nHYOzIp294Y0ucgAMRs1du4G7l3LcPJ8sufkEcjLGTK4M4ViAQOLAQ41I8h2kPe/O3/kVjNMPX4eFPvt6Kn2ZLfs1dxRBFCqAqqAAoGAABgAAcgB2VmXSi5vL+w2cp0d1d8fbbgBP3UEjeTUmafiJhcZeyNI6pifehjdv5HsuIsPnLj59+/0wOAexAuneWp6r5jQKAAMADAA7B3V9U9S9FL2/wBvNFYWMs0ymRSOrEYOC7P6IXPYMZJOuADoeVMNZ1092nHseRv6uWN/3uD/AD1FFmO4W3trWtoEtYoWgZmdTNz1wDw/OKeHK55cyT2107y7Y2jJJHNc2qK0cgcyQjiHBw8LqQGbRhzydabLS9iht4uOREURpjiYLpwLjma+9mbcguC3UyK5TnjOme3UDI8RpSL9QmBLsIt3+qdCiisBiN+70SFs/aEez7vrImD2E5wSuvAdSARzDLk6HUqTzNbPsLawdQpIOQCjA5DDGRr26cj2ikjbm59vdAll6tzzdNCfvDk/t18RS7s+e62S6xzfO2hYBZB9Ak8/s9/CdO4880lcypONmTto38uK9bG6EYH5t2Hdz4Jm35tZdlXibWtBoSEuY+StnAy2Ox8AE9jhTzNbBu5vDFfW0dxAcxyDOvNTyKsOxgcg/DSlK3uEuo2gmAYMpVgeTr2+3/5FLnRkz7I2jJs2Uk29zmW2c8iyjUd3EUGD4ouPWFHUNQHtwHUJfUwljrrY6KKKZIRFFFFRRFFFFRRBrye6i12/Ig0VbuSMfdZ2QfBhXrCvKfSOOr29cHuuEbTxCN+tUkbiYRwV4zhcDxWoUVy3OuK41dUipWzLrq5FPYdD5H/3n2VFpJsd5/kl9NaznETSFo3PJOM8eCfqni59hz2ZxtFE598OozWUr2tsHaHJbXWfdN1iX2cHH9FMrHyYMn95lpx2NfdYmD6y6eY7DXO3tkLd20sDaCVCue48wfYwB9lEwyYXhyXSsNi1ZH0bbBt3iS5AJmXijYHVQ2chgCNG4CBocamtR3e4V40VQuTx6ADJ0BJxzPq6+FYXsLatzsm6kgeEuSwVotclh6rIQDnOdMAhgfIjc914ZTH1k8Yhd+UfFxMq/bOAOI9w5d+cgHVYIzJyOi1hmiMGC1nctu9XdZVuK3y7emabmsAlK92EAtl/vcVaBvTtsWdpNOeaIeHxc6IPaxHxpS/k37GIjurth67LEpPP0QXf2EsntU1bo9mZf3JfUu0C2miiimyDRWC7/wA8u09sT2bTSJaW6KCiNgE8KNkjUE8bcyDog5VvVYjvtaGx26ZW0gv4wA3YJVCqQfHKr/8A08DWFQXCJxZrZbQBpkaHaJdboqt+yWb3of8AJXEXRkImDw3Usbjk3CM/AirPeTfAWMqLIhdHUnKn0gQcHQ6Ecu0dtdFv0k2bdsi+cef7pNIw+rLcQuQeRTgspQ6xsCO5W2zYbpGCzPHMmP5wKY3z2ZUZUjxGKs6j2N+sy8ScXCeRZGTPkHAyPEVMhgZzhRk0A8knMZo1tgMjko20r6S3lghhhWW6uAzR8bcMaBRks5GrEDXhHxOlSN+Lgw29lLPwNLHeW7F1UqAQxZuEEkgYUjnrVlc7vNJc2M5IBthKGGeYeLgHnqB7zS304ylbCPH/AOQnwjmP50ypw0PYG9/5ySidznYiVtdFdVrMHRWHJlDe8ZrtroErRRRRUURRRRUURXlnpWjzt+cd8sQ98UVepq8ub5qZd5JBz/3pB7F4B+QqjzZpKswXcAtIbma4oorjV1aKU9/N0TdqJIh88gxjlxrzxnvBzjzI7qbKK1ildE4PbqqSRtkaWuWXbodIc1gwjmVnRDjB0dOwrg8x9k4x2EVtOw99rO7UGKePiPNGYK4P3WwT5ilfam79vc/z0Sufrcm/EuDjwpbv+jmyQcTSvEvjIgGfN1/WjzLBKbkFp4ZhLzBMwWBBHHVbMVGQxAyOTdw7cHsqk2zv1ZWoPW3EfEPoIQ7+XCuce3ArOLPo3s2AIeSRTyIkUqfai1A3OsLKKDatzNbrcfJWjWBHLEZd5Y1BAYcQzwZzk4U4rWngjmcQHHLhZYTF8QBIGfFd20No3e8t0tvbRmO2jPEeLkvZ1kpGmcZAUeOM6mt83W2Tb2dulpbsCIRgjiBbiJyzOByJYk+3TSsgWDbdpaym3ltChRi9tapGrxcQ1aMRouXUdoZuX0uddl10YrZWHy62kuUvY0WVOBgWJPCSrqeZwTxAHsIw3IuGNawYWpebuNynff7pdg2VOkDwySuyBzwkKApJA1PM+ifhrV5uVvxBtWAywcY4W4XRxhlOM9hIII5EGs33c3WSa4R7wC8nk/nXmHGORYhFOiKuuMAewaV0X21U3e2vFFBII7G5CyTwtlljyzRl1OrDRcga8iOWMXuvC2y3Ckvpft7dtlTtcqWCANHw6MJSeBOE9npNg/ZLU3Wd4k0ayRurxuMqynII7wRUHeXd6K/tpLeYHgccxoVYHKsp7wQD/pXqqsV3a3fZQs10TLckacZ4urX6qg8j3n2d5LENKpdoyT2Oba8YQy4+ZumGYZgORJOitgYZTrrkcxS3Z9JUmWEluJAhwzwMSvMgHUEYODg5Ga5qSlne83GY9OHBdAyohY0Z6/mfFP1G195P9nWMlwqCRy4jUE4GSMgnGuBqcDn4c6SoekN7hxFa2rPIfrsAABzJxyHiSKe9j7IW7h6q9RJCGEnChdUDDI09LLYBA19wrNsRheOtHdtXssoljPVnvTDsa2lSFBPIZJiMyNyHEdSFAAAUcgAOQydSaROnb/gYf+8D/DlrSazbp2/4GH/vA/w5KIpjeZp4oGXJhWsbnT8ez7R/rW8J18YkNXFLnRzNxbKsj/8Arxj8KBf0pjroUsRRRRUURRRUXae04raJpZnWONBlmY4A/iewAak6CooujeDeCCxgae4fgiXAJwWOScAAKCSSa817NvlvtvS3CZ6tpJZVyMHhwwXI7DqtffSt0ottWQRRApaRnKg85G1HGw7NNAvZk9+nR0VdUJpCz4lK8KJ3rniYjvI4V07s+wardhhceCIpm4pWjitNooorlF0qKKKpt7tqyW1q0sQUspXPECRwk8OdCNclasxpe4NG1Ve4NaXHYo+2N+ra2lMT8bOPWCKDjIzgkka47s1C2Ytvte/RpeP5Dbr6QbK8UjZOCF1A0AONfR8c0i2u0Lrr2uVKrJJkliqnnroCDj2VfW+/N5EMyLFMo1P0G94wPga6CCmiiIN/m5pZL8TK0/IcPLYnE7phbu4njl+R2nEFhitwMycKjLssmVQAnBJGpyAMDJWNm7n2SPJ8ouIpiW9EdaE072Cv6xOe3GnjpXJYXu0yHncxwnUDGBj7Mfb95veaurbcK1UYZWc97MR8FxTJsW0BJ3TgZaqVszdR+BwbmVIeJxHHBJ6IjJOMseItkHl2ZrubpLawV7G7je5jQL1M2QsgHCCA2Rh+HJHEO4g57Kbau7SW0Uk1vJLAyLxYVzg47DnX40syq9wRLcSNIxAxnQAd2By9mKpKRH2kVSQvqzaIab07bN6UoMFm44nDEKFyx4cDXiGMZOdKl2u/9kt3LI/pySqI5HmQyI6DGF9LPCug7ADgZpESBV5KB7Kkbu2qu9xxKGHEo1AP1u+hXVIALraJwOh3FzI8Yu4nZkLAn2Wsbnbzy2aXFva2M1zFxvNbdW6GNUcAhONm9USceoycHODmqm66er6DrIJrBUuwRhfTAC4z6Sas3ZghgCDnzUtjbafZl0ioWMEpyFXLMjaAlRzI1GR2jvI1ZZekCaGb5TJZ3cY4Or+VSQ4IjZg+PSX1eLBxxeXPFEseHtDm6JNUU7oJDE/UJx3H6ULXa8a292kS3Lsy9Qyl0cKobiHGpUZ9IcJJPomn7Z2yobdOCCKOFM54Y0VBnvwoAzWBXm9tpd7T2fKZkVopwZJypT0FIYB24RxAsMAnlk5IHL0OK0Q5WG9Ktv8AItu211jEdygRz9pfm2z5KYjTBs+56uQHs5HyPP8Aj7KndOm7nyrZbSKMyWzCUY58HqyDy4TxH7lIu428YurcKx+eiAV/EclbxyBr4g94pN0nCcpRyPsmnR8gziO1axWedOMWdnIfq3CH9yUfqKdNjXfHHg+suh8uw+7T2VQ9KtkZdlXAUZKcMnsV1J9y8R9lCU7v3GnivZmkNITL0Ry8WxrMn+rI9zuv6U30jdCj52Ja+HWj3Ty/pTzXSJSiil3e3f8As9mpm4lHHjKxJ6UjeS50Hi2B41g2+3Thd32Y4M2kB0IRvnGH2pAAQPsrjtyTUUWvb89MVps4NGpFxcjTqkOin+0fkvkMt4DnXnne/fm62nJx3D5UepEukafdXPPxOT41S2to8rBI1LseQAzT7u3uEseJLjDPzEfNR94/SPhy86HnqGQi7j3L0C6qd0tzDNiWcERfRXkX92oXx7eypW1ej54z1lq5ODkKTwsDz9FtAfgfOn6ikZr5S/ENN2xa4QlPY3SI0R6q+RlYadYFwf20/Vfd202WW8ltN6k8Zz2Fgp/C2D8KsNmG1ZWiuoVlRyNWUNw4yOWMjmdV1r7u+hTZsw4oxLGDqOrlyPZ1gfSsHy07j8wLTwzCMZWyMyOa4U51Go7xrUDb9l11tNH2tG2PvAZX94Cu2PoJtkOUurpPJkHxCirCPdSDZatPJPd3ZCkJA8nFxtpgKigFj4nIUZJ5ZGWKIEGN1zsyRArw4YS3VYnsyTMS+Gnu/wBMV3XA9Bvun8jVlb7oXfFIUtwiM7MqvKoKqToDjuGB2cq+pdz77GOqj10/nB/EU6c9mK+IeITeGrb8O1rgb2toeW5M27knFaQH+zUe4cP6VY0ubKhv7aFIjaCQICMiZAeZPLXvr7m3sMJxc200A+tjjX8Qx8M05ZUxPya4HvXDvppW5lpsu3fSTFlL48I97r+lKKLgAdwxV1vZtuGe1URSK/FKgIBwcekdVOvYOyqehK03IXTf8dZZsjjw90VL3R1SVu+Q/kD+tQnbAJ7hmrDdBMW+e9mP5D9KWy/SPMLpI86uMbg4+g91fbnQ9bt61HZFG8h8+CTHx4a3d0BBBAIIwQdQQeYIPMeFYx0RQdZti6k7I4OD2lox/letpAptTNwxNHBcX0nJ1lXI7/sR4ZLAN8tnC1u7ixghimgbgnVHLL1PEMlcqQeeCNdAe3JrRujbpPudoXb2s9tHG0cZkMkbHhAygA4TnnxD6XZyrNZL/wCU3l7c59GSYqh/s09Ff3ce6nr+T9YcSXl4f6aURrn6qDi08PTA/ZrJkpfM5o0Hqtqikjho4pTfG8nlYfgWsyxBlKsAVIIIOoIOhBHaMV5c3y3an2DtHjiz1DEmFjkqyZ1jc9pXQHt5NpkV6mpP6WxF/si7aVFcLH6PEM8MhIRGHcwZuf8AGiHNDhYpWCWm4SZulvSkyrNGdOTp2qe0H8we33027Zw9pNjUNDJj2xtWQ7rbmtEkNzDcNGzorMhQMpBAbhOGXT4itini+YZf7Ij9wiuac1jJLMNx6J08ucwF4sfVVPQDc8WyFH1JZF+If/NWkVk/8nGbOzp1+rck++KL+BrWK6ZJF4kxJPIfXlkc5PNmY955knxpq2N0dO2GuG6sfUXBb2nkvxp5sNmRQLwxIqDtwNT5nmfbUqkM3SL3ZRi3qtQzeomztlRW68MSBR2ntPmeZqXRTNsbdIOoeYkA6hBocfaP6ClT5LfM4q2iWa5RSeQJ8tfyrRIdhwJyiT2jiPvbNTUQDkAB4aflWBnGwLy6zuDYU78om8yOH+9imndvZM0GeNhwn6A1we/PIezOavK+LidY1Z3IVFBZmOgAAyST3AAmsnSl2Sl1Rb8b2Js61aU+lI3oRJ9aQ8tPqjmfAY5kUlbD2ZIgMtzI011IPnJGOcDnwL9VQewYGfIYoxtdts7TNwQRaWv80p78+iSPrMRxnwVRThTEx9QwR/1HN3sPumdBDl1h7lzijh8KptpbpwXMnHKHduQ9NgAO4AEYFRjuDZ/1bDykf/1V4Gx2zcfD+UwJkvkB4/wmIiuCMjB5HspC2puXc22XsJ5cdsZfX2cg3kRnzqjtt5L93MTXQhcHHDKoQ/i4ND54ouOh63ON4PkfBCyVnVfUaR5hPe0txrSfUxCNvrRegfcPR+FItnsC4frmg+ejilaPhZgJCAeePLsOvcK4v77aFrOga5LO4yBxF1xkjVWGOzuqzst9pUcu9pG0pGDJG3V8X3xrxe32UZ1M8ILSQ7mfvb1VYZesIkiDhxA+1/MJfmuA0TEdxHiDywav92Exax+OT+81LF3GVjkZgAXbOByGTnH5007Nbq7RD3RcXwLV5UgdXYb/AGT/AKPe51TjlFiI8+932CdegWDi+Xz/AF5UUezrGP8AfWn/AHy2v8ksLmfOCkTcJ+2RwJ++y0qdBNnwbK4v6yaRvYAkf5oa6+nG/wD90gtgfSuZ1B+4mp/eaM+ynQs1vJcMcUsnEn1WXE/J9n9xKfF/4Z+Feg+i/Y3yXZVpGRhjGJG7+KQmQg+I4seysFv7H5VdWlmP6aVQcdi5C59ilj7K9RooAAGgHIUDRj5C87TdOenHgTtgboxob+eS5rMP5QW11j2Z1PEOOaVBwZHEVXMhOOeAyqM95FSOlDpej2ZmCACW8I5H1YgRkF8c2I1CDs1OBjODbInl2htFHuJGlZn45Hc59FfTI7lXAwAMAZ0ot7g1pcdiStaXODRtWv7KtuGOGPuVE9wVad5yArZIAwck6ADHMnsFZPtjpHt7Y/Nnr5QcgJjhB56vy92a6di7F2jt5hJdO8FjnOFyofwRT63320GuMnSuaZCWtMkvyjj7BOKmdgsAb2Vl0H7eWwt/95V0jvbhY4JMZUuBwEHXKjJA4sY0bOMVu1Yl0wbJjtNl2626iNILhOADsykpzk6klsEk6k1s1ldCSNJBydVYeTAH9aeUdR8RHj4n+EmIssYooormFupOy7frJo0PIsAfLOT8M1pVZ3sBsXMX3vzBFaJQk+oVSiiiisFVFY50w76tNINm2pLEsBMV7WyMRDyOC3jgdhpo6UekMbPh6qEg3cg9H+zU5HWHx+qO/XkNUbcPdNov95uMmd8lQ2pUHmzZ142+AOupOG1HCIm/ESf4jed/ILaGEyuwjvTBu5sRbS3WIYJ5u3e55ny5AeAFWZor4nnVFZ2IVVBJJ5ADUms3OL3XOpXQtAaLDQKh2tuo9z/OXcwXsRQqqPYOfmcmqpth7Ttv5i5Fwg+hJz8vTyB7GFS/+0m2LEIk7gdqxgjz1YHHmKkWnSFZyHBkMZ7nUj4jIHvo4fENFiy43YUIeocbh1jvuqyPpAlgIW9tXjP10BwfINz9jGrkPZbSXHoTEDl6sij4MB8Kt4Z45kyrLIh7iGU+7IpF363Xjt4xdWwMLq4yEOBrkZUfROcctNeVeR9XI8NALHcNL+oXr8bG3JDm8dfsVD3p3T+SGOZHd4F9EhjxGPOcaj6GT3aHzquBp42tttZtmSSw4k4k4SMZ4ScK3GOzhBJ17geWtI93smSzm6h2DgoHVhyPeB5EN7s9tFxPdI39w/MLjw+10XRythf1bR8rs+RP3t+XUDbTfNjxb9DTDtF+CxP/AC1X3hV/WlrbjeoPP9Kl7XvCIOr7Cwx4YyfzxW5jxCPmtjOI31LtzAB3gr0N0Y2fVbJs174uP8bNJ+TCs86Tb/r9spGDlbWAZH239I/utH+Gtc2DCqWsCKQVSKNMjl6KKv6V5+TavXz3t6eUkrsv3FyVH4So9lGVbsMRtty8Uh6IiElWy+g+Y92fqmLolsPlO3HlOqWsTYPZxH5sD9+Q/s1um27zqbaaUEKY4nfiPIcKFsnwGKzP+TvskrZz3LetPNjPeqDn+N5B7KtunXbvyfZToPXuGWIeXrsfLhUr+1WkbcDQ3cgqiYzSukO0krzrJse7uCZjFLIZSXL4J4iTkknxOamWe412/NBGDzLsB8Bk/CtJ2Zb9XDEn1Y1HtCgH41KpK/pKS5DQFXAFH3A6IIRie5+ewfRQjCEjtK/SAPfz7u/WlXAwNAOyumxturjRB9FQPb2/HNd9c/PUPndiebrxInTVDxbJkP1ZI2/e4f8ANTl0c3fW7Ksm5/MIp81UIfitKvTD/wDZ7n/pf48VSeh7ayrsa1VmGR1o1I/r5cfCuk6GP7B/uPoFVyVqKQz0gXEpxBbA/ikP7uK7Ufa03YIQe8In55agvg3t7ZA5laYk+Wc3BIjfVYH3EGn+/wBv20AzLPDGPtyKvwJyawhdyriX/iLtiO1VLN/eIA91TrTo/tU9YPIftNge5MVjJTwntP8AAe5soblaHtDpi2ZFnE5lI7Io2PxYKvxqivOneBopBBBL8o0ESSAYYnTJ4GJ058PboAddIVtsmGL1Io0x2hRn386W9wj8pvrm5bXAwueziOFx5IpHtq8VPTYXPwkhu8+WQV44y94bvVlu7ulI0xvL49ZcO3Hwtg8J727MjsUaLgdww4UUVhLK6U3d/pdBFE2JuFqKj39xGiEzFRGfRPH6uv1s6AHlrpUiqzeO7gjt3NzgxEYK9rHmAoBBznXw56YzVWC7gPRWebNJU62kTAEZXHYEIx7AuldV9smGYYliR/vKCfYeY9hrHt39kRXd1wcYhiySAzDiIzoqkgAt447zg8q1WytbewjIEnBHnOJJMgH7IY6Z7hzoyenEDgGuJdy97oWGczC5aLc/aypNqbmR2ySXFtLLbMiM+FbiU8ILYIOuuMakjwpP2jvNd30axvgRgjiKrw8RHa2uuO4YGeyr/e3fEXSG3tslGIDykEDAOcKDqdca+zGuaooowoAHIUbDia0OlF3bL6haw0jZ3HDcM4aE/bfZdGyruW3mc278GMZU6q2nJgefb/pUm+v57mZHm4AI14VVBgAeA1PvPYKh2Oryn7WPdmptbPNnXsL2126Iymo43ASZj5ibA5ZONslU7UOZUHl8WqXcxdZNBH9aQD3so/jUO5OblR3Ff41b7Ej49owD6vpfhDP+gomMfMwcEsqpLRVDt7gPBaRtreGS0tLhkbHEjLjsy/oAgd44s58KzK4uVj2eqA+k2AR26kufgMUy9JF181DCOcj5Pkox+bD3VQ7E2V8s2laW2Mq0i8Q+xnif9xTW1S0Pe1u7PwQHR7zDTzS7xgH+WvkF6V6P9jfJNm2sJGGWJSw+2/zj/vM1ZN/KC2l1t/Z2g9VFDkA/SlfhwfEKg/FW815X25tP5bvBJJnK/KMKezgi9FSPNUB9teyOwsJ4IAJ7NdtoPnE+8v8AeFdVfUT8LA9xB9xzXILdaka4oBzr30UtWaSumNsbIn8WiH/iof0pL3D2w0dhCoAwOP8AxXNOHTS2Nky+Lxj98H9KxHZV6ViUef8AeNdX0N9A/wBx9AquWqpBgYGAO4aD3Vz1ZoopTZbI6s0dWaKKllFD20hFtNjn1T/3Gqv6Mdn8FmW0y8hPsUBQPfn31zRRIyp3cwiqP6vcm7q6OroooOydXVDvVvKLJF9Au754RnC6fWPP2Ae6kTZez5dqztJcSegmMqNNCThUHJRpqefmdaKKcRMEVKZW9rf32SSslc6TATkrzerdOD5M7pGqPGg4SuRoCOY5HTOp1pR2dsxSgJUE+3vNcUV7TPcYTcnX2RHRbGunIcActo4hd9nbkNINMcX5ipXUHwoorV+vguipT+33u9Soey4Dhjpq5/SpnUHwoor2TtFeUZPUNVOkBNz2cz8AaYtyrXO0HY49GNsfuJ+RNFFHRfUHJcxVEmmf/wCh9F974qz34BxiOMY9uWz+98KYOgjZQk2tLM2PmYmK9/ExWPP4C49tFFenOUrI5UTANrifILdt478wWlxMvrRQySDzVGYfEV5V3L2e3y2NiRpxdp+o3hRRWdSbRO5FBN1Wn9WaOqoormLLdaLsWUtbxE8+ED3ej+lTcUUUuc0XKokLptB/2WwHbLH/AJj+lYFDK6qAOHA86KK6rogWp+8+yo5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QRERUUExQWFBMWGBwYGRYXGBwYHBwaHhgXFx0dGhgYHCYgGhwjGhoXHy8gIycpLC0sGh8xNTEqNSYrLCkBCQoKDgwOGg8PGiokHyUsLCosLi0sLDIvMCwqMiwtLCksLDQsLC0sLCwsLC8sLCwtMiwqLSwpLCwqLCwsLCwsLP/AABEIAOYA2wMBIgACEQEDEQH/xAAcAAACAwADAQAAAAAAAAAAAAAABgQFBwEDCAL/xABPEAACAQMBBAYFCQMJBQcFAAABAgMABBEhBQYSMQcTQVFhcSIygZGhFCNCUmJykrHBgqLRCDNDU2Oys8LhFSQ0c4MXdKPD0vDxFjVUZJP/xAAaAQACAwEBAAAAAAAAAAAAAAAEBQACAwYB/8QANxEAAQMCAwQIBQMEAwAAAAAAAQACAwQREiExQVFhcQUTMoGRobHBFCIz0fAVI+FCcoLxBmJz/9oADAMBAAIRAxEAPwDcaKKKiiKKKKiiKKKz7pL6W4dmAwxcM14R6n0Y8jIMhHhqEGp8AQTFE17x71W1hH1l1Ksan1QdWY9yqNWPkNO3FY3vJ/KNkYlbGBUX+sm9Jj5Ip4VPmWrPZYrvakxnuZGbi+m/dzwiaAL4DAq/2fsOGAZVfSH021Pv5D2YoeSoazLUrdkDn56BA6S9uzaiZwOYxFEg9hKDPvrmTpd2zbFetnVu3hdITkePAA2PHNU22t78ZSDU9snZ+yO3zP8ArUzdno+a4AmumZVbULn028WJ9UH3nw0qhqCxuOSwHmriAPOGPM+Su7r+UTftCUWKCOU/0qqxwPBHYjPicjwpD2vvfe3ZJnuZpMnPCXPCPJBhR7BWuWO7dtCMRwRjHaVDH8TZPxrnaOwIpkKnijz2xngPw094oP8AVGX7Jsiv011u0LrFdn7Xmt24oZZIm743ZD71IplHS7tXhC/LJMfdTP4uDJ99XM3RhGmoMkg7sgH3BdfYaqoto2Vv6gBYdqqWb8TfxoxtW14/bBKFdTOZ2zZSLG7v7r0ru6uGj5iNpHw3mucAezWvUVuuEUdwA+FeT5d55JjwW0ZyfpHUj2cl8ya0/cre64iNvBNcARKfnHcAlvWduJ2BPpMcZ8ajZS03k26BQxhwszZtWy0V129wrqGRgysMhgcgjwIrsotCooooqKIoooqKIoooqKIoooqKIoooqKIoooqKIoorHumPpbks5DZ2bBZQAZZcAlOIZCKDoG4cEt2ZGNdRFE79Je25rXZ0z2zKLj0VTOCfSYAlQebBeIjs0rz5svdj0utuD1krHiIJ4hk6ksT65z36edLy7z3PGXaZ5GOcmQl8+J4s61e7tTXMvpvJ81nkQCW8uWB4/ChZy+2oARMIZfQkphnnVFLMQqjmTSbtPbEt4/VQI5T6qglm8Wx2eHKrnb17JFh2ghmiB+nxnB8VDAZ7MkH46u+6u0op7ZXiRYlOQyKAArDmNAM9hz3EUA6TqG9Zhv36I0M652DFZK+5/R4UYTXQHENVi5gHsL9h+77+6n6iu62k4GDFeIDs5fpSqaZ8zsTymUUTYm2YFMstiM+reivxPs/jVomxIh9EnxJP6Yrpj3iQ81Ye41Jj2vEfp48wRUAah3mUqNcbvofUJU+Oo/jSbedHMAlaV4OJmPETklc9p4QcanXUdtaJHMreqwPkQfyr7rQXb2TbkqY9jxfms3v9ggRN1EA4wMqi+gCe7QED3e0c6QYjeTSASI1vFn0vRKMQDqAzelnsyNBXobNJ3SXs1vkUs8QAljXizjsBHEfMLn3eFEQSFpw632nYs5bPz05J+3S2tDcWydQvAqAIY/qYAAXxGMYPaPbV1XnLoY31kS8WKRuISEIfEE4GfFWKnPcWr0bT5hJFnahKXgajRFFFFaKiKKKKiiKKKKiiKKKKiiKKKKiiKKKKii4Y4GTyrxrfyybQvZZAMtNI0hzyUMxOp7AAQPdXrveCYpaXDDmsMhHmEY15e3IhHVyN2lgvsAB/WspX4G3WkTMbrKE+6XzqxqSQFDSP2DJOijvwPjmm+GEIoVRhQMAeFfVRL/ascAzIwB7F5k+Q/XlS1z3SWCYNY2O5XO1Y+KCUfYb+6SPjUDcLeWG0tZeufHzmVQasfRGcD2DU4FdMT3d/lbaIpEcgyNoMcj6R09i5NMWw+i+CLDTnr3+r6qD2c29uB4UUykL4yx+hQ7qkMeHM2LnYgm2/18UMwtEjCkggu0gYsPSZSOEDA0AOc6k12HoK2jH/ADV5Fj78yfkhq46OsRbevIlAVWtkIVQABw9RyA0HM189IO59xJtCSeC7eEuqeivGuMIqesjfZzy7aJjp2t/bYEHU1gjb1szuH5ZU/wD2b7ei9SdZP+vn/FArq/2RvDFzg6wD/kP/AIbZr7htduQ/ze0C47nkZ/hKhFS4d794IvWWGceKxf8AlshqOowdWDwWMfS0J7M3n91WHeTasOs2zpMDtEUqfvaipln00mM8M0Eq45gkMf3gpqxtOmi+jnihurKNWkZVBBePmwXIyXzqa2GeFX0cBh3MAw9xoV1FCNW27ymLKt7xcOuO4rNdm9MGz5cBpGiJ+ujY/EoIHtplh2jbXkbJHNFMrqVYI6toQVOgOeRrjeHdfZkcMk1zaW4jQcTssIDYyBnMYDdvZSE27G7d1rDdC3bwmaP4XKn4VkaFn9JKt17toCz7ca1aDbdtE/rJdLGw8Q/AfjXrcVhMXQoyypc2G0EkkRxIhkUOOIHIJdCwOv2aaRvbtuz/AOKsIrtBze1fDefAck+xRTEIQgrTaKgbC2ut3bRXCAhZUVwDjIBGcHGmRyqfVlVFFFFRRFFFFRRFFFFRRFFFFRRFFFFRRVm9H/BXP/Il/wANq8qbq7YjhjkEjY1BHaToQcD2CvTu/wDvBHZbPnmkUOOAoEPJ2f0Apwc4JOuNcA15R2Ltv5PP1pijl19RlGBrn0fqkdhxpVHsDxhKsx5YbhN1rDe3v8xH1ER/pZNCR9kY1/ZB8xTFsfo6t4Txy5uJeZMnq5+52/tE1TwSXW1yzdY1taAkKF1Zz46jix29g5AcyKXZe8E+y7owTMXiDYZSSRwnUOmeWhzjt5HXUVifC15jZqNVeRspaHu0K1sDAwNAOQrmqy83mtYhl7iIduAwY/hXJ+FL1/0q2yaRpJKfIIvvbX92jLhDWVhu9cdXvMg/rYCvuhLfnHTxvWPn/wBgfm1YrsjfhX2xbXcoEMaMqtqWwmGUk4GTox5DsraJt69k3LBjew5xjWTq+8/TA76ox4Y/EUJ0hTPqafq2WvcHNVFFMNtaWEv83cxv92eNvyJqcu6kJ5Fz5EH/AC0V8Uxc5+hVXDxWN71x8W1dmjvljHvnWt+rMukDZez7CSC8uJJjNCwaGBWTMjK4cZBQkLkDLZGB3nAMDo82vd7Qu3vriRkUoyQxKSEC8QyeHPpAHtOSSCewUtqpmtu86LrejaZ8ULYnai91ou99ssljcq44lMTZB8BkfEA1gMm6tufoFfJj+pNNm5XSXBb2k1jtN5ONJJI+IKzZRieIErqCH4/YR3VJO3d325XMyfsy/rEaDnjlcQYz5rpujaqiiY5tSy5J3ArPrjdVI1Z45JFZVJGCOwZ5gA1sHQ3dySbJLyyPIeslwzsXIUKowCxJwMHTxNLdy2xJUZV2kycSkZZGOMgjkYlz76nWG89jszY0sEF9FcTKkvAVHCxeQkLhCT6pYE68lNaQNlAIkQ/SUlG97TSiwsbp76J5M7Hsz/Z49zMP0ptqn3O2cbewtYWGGjgjVh9oIOL97NXFGJMiiiiooiiiiooiiiiooiiiiooiiiioosc/lG3TtFZWyDJmlZgBzLKFRR7etNZFvJsRbaGNcfOcRDt2kgajyB7K9eyQq3rAHByMjOvfrXlzeuJrt7tV1khu5sDvUyPgD2aD7tYyEgtOy+a1jAII2q+27tT5Bs2LqMZIRFbmBxIWL9xJwT5mqnpC2eLi3hvIvTAXDEfUOoJ7uFuIHPLi8K53SulvrR7CfIeMeiTzCg6HB7UOBjtBx31O3J2W0uy3ic+jKZAh7gQFB/GCaT5QHEe0HZ8Q5NvrDCNC3LgQl3YmwbeWFHKlmIw3pEekOYwD/wC9K64tlQx7SgQxgxSYHAckZbiTtOfWwaqtj7UezlZHB4c4dO0EaZHiPjTZsvYU93dRXLIYIYipXjHpPwtxaL2Z7zpjvo2UmPEXOyINs/RBxgPsGtzBCarrYllDGzvBAqKMkmNTp7s5rK9ubQS5l4ba2WNc+iEXLt4nH5D41re3diLdxdU7Mq8SseHmcZ01qz3e3NjiX5qNYlPNsZZh5nU+04pZT1IjGI3c7nkj6iHHlkG+ayDZvRvdy4LhYV+2dfwrk+/FNuy+iEjXrpie+NRH8STmtatdmRx8lye86n/T2VIllCjLEAd5rR9ZM7bbksBDC3INvzWXXnRRG3pzNcOQMcTzKxx2Dly8PGmjYSrE8aqAqAcAA5AYwB+VStr7TEmFX1Rr3ZP8BVcjYIPdrQUkz3kYiTZHRxANOQF0hbybuR//AFAYpUDR3JDqCxX0nXnlSP6VWHtp1g6I7Mc4kHtkb83FVXTTalBaX0frRScOfP5xPcyt+KtJsrxZo0lT1ZFV18mAYfA0fK9xYxwJ0tqdiWx2aXNsN+gWc74bo22zrYXMcEL9XInGrxhgULcLDDE66jWtWg3F2cMFbG17weojPx4aQ+l+UDZM4P0mjA8+tVvyU1qOzAepjzz4Fz58IphQkmM33oWp7fcpNFFInTFtKWGyi6uV4UkuYo5pUYqyxHjJ9IaqCQoz447aNJsLocC5snuisR2tvLJbMCm0XtnVBhJT1sbKPsSAlj2FlPFU7YHTdMiq20bUpAx4RcwhseBaJssFPPIPkDQ8NSyUX05/ma3lp3Rm2vJbBRUTZm1YrmNZYJFljbkyHI8vAjtB1FS6JQ6KKKKiiKKKKiiKKKKiiK8w3MJh2xtCI9ssjDyMhYfBxXp6sD6XNkm223FcfQu48E/bVRGR7upPtrKYXYQtIjZ4SVf3XyPaEVzrwN62O0Y4GHnwkHzrTLDaEUy8UTo6/ZI08xzHkaT77ZKXKiNzw5OjDmp5A47R3ijc3cqa0u3eThKKhCMD6xJA5cxhc8+/tpLUCORl3GzgPFN4DIx9gLtJ8E7mME5IGe/Gvvr6oopUmSk7OXMqA/WFNlJ9pJwup7mB+NOFbR6IOo1CKVtq3JeRs8lJAHdjSmmk/fXbNtaPGZnMZlBI9Esp4eEHJUEg+kOzFXLHPyaLrOJ7WG7l1V8yyBRliFHeSAPear4Nt29wpWK6iUsCAesRGBIxkLIRqPKl2+6FruY8Yu45s9sjOTjzAcfGvYqcONpDh5graWpwC7Bi7wm/fHeXZ09jJbvdw5ePC8JMhDjDKSIwxHpAZ8M1J6Jb8y7Lh4gcxl48ntCsSMeABC/s0kbN6B5uMfKLiNU7eq4mY+A41UDz18jWvbL2ZHbRJDEvDGg4VH8T2knJJ7STRkvVsjwMN87pazE52JwskfpWBuZLHZ6+tcTgtjsUehny9Nj+xW0AVju46f7R3gubvnDZJ1UZ+2eJM+IPz7e1a2Om1MzBEAg5XYnkoqu3h2HHe20tvL6kqFSe0HmGGe1Www8QKsa6L67EUbyNnhRWc454UFj8BRCyXnO02g2zrg7P2iFJiI6qUgMAD6pyeSleTc15HGNHOSNZEIIDow1BwQQfgQaqtm7vXG3ZTtGWO0jt51MfVZcuVRiqvxBT6YI4eIcOQOQ0pW2ncTbGnEUcnXQniPUOcsgGc4IGg0Oo00ORpmlNVQ4zii13JpTVmAYZNN6Y7Hdyayl63Zk7QOecLZeJ/ArqfbqR2EVpm6e/TTyC2vIDa3hUsq5zHKF9YxPnUjmUOoHfg4S9yd5o7nhlUFRkowbGVOB2js1GvnV/vhsBrqD5puruYWEsEg0KyLyGe5vVPZyPZWNPVyMdgl5Z6he1MDD80YWiUUpdHO/S7Tt8sOruovQni5cLajIB1Ctg+RBHZkttPEqRRRRUURRRRUURSH0z7sm72a7xj562PXpjnhR6Y/BlsdpVafK4IzUUXlGLfaPgBZX4+0ADGfA55U/btbeW8gEoHCclWXOcMPHxBB9tVu+3QBcRu8tiVmiJLCEnhdATnhUseFwBpzB5aGljor2gVnkhPJ14gPtKf/SW91Kq2lb1Rc3UZplSVLusDXaFadRRRSBO0U32c3HGrd4Hv5H40oVf7vXGVKdxyPI/6/nWkZzWFQ27bq2rIOn0a2f/AFv/ACa1+sm6fYfm7Ru5pV94jP6Uxo/rN7/RK5+wVDXoGdioW7U8RABMRHPt0c1c2P8AJylQ5O0AnjHE2ff1grItmbzXVtjqLiWMA5AV2A/DnHwrS+jbbO09pTlpryf5LFgvhuHjP0UyoB15nHYOzIp294Y0ucgAMRs1du4G7l3LcPJ8sufkEcjLGTK4M4ViAQOLAQ41I8h2kPe/O3/kVjNMPX4eFPvt6Kn2ZLfs1dxRBFCqAqqAAoGAABgAAcgB2VmXSi5vL+w2cp0d1d8fbbgBP3UEjeTUmafiJhcZeyNI6pifehjdv5HsuIsPnLj59+/0wOAexAuneWp6r5jQKAAMADAA7B3V9U9S9FL2/wBvNFYWMs0ymRSOrEYOC7P6IXPYMZJOuADoeVMNZ1092nHseRv6uWN/3uD/AD1FFmO4W3trWtoEtYoWgZmdTNz1wDw/OKeHK55cyT2107y7Y2jJJHNc2qK0cgcyQjiHBw8LqQGbRhzydabLS9iht4uOREURpjiYLpwLjma+9mbcguC3UyK5TnjOme3UDI8RpSL9QmBLsIt3+qdCiisBiN+70SFs/aEez7vrImD2E5wSuvAdSARzDLk6HUqTzNbPsLawdQpIOQCjA5DDGRr26cj2ikjbm59vdAll6tzzdNCfvDk/t18RS7s+e62S6xzfO2hYBZB9Ak8/s9/CdO4880lcypONmTto38uK9bG6EYH5t2Hdz4Jm35tZdlXibWtBoSEuY+StnAy2Ox8AE9jhTzNbBu5vDFfW0dxAcxyDOvNTyKsOxgcg/DSlK3uEuo2gmAYMpVgeTr2+3/5FLnRkz7I2jJs2Uk29zmW2c8iyjUd3EUGD4ouPWFHUNQHtwHUJfUwljrrY6KKKZIRFFFFRRFFFFRRBrye6i12/Ig0VbuSMfdZ2QfBhXrCvKfSOOr29cHuuEbTxCN+tUkbiYRwV4zhcDxWoUVy3OuK41dUipWzLrq5FPYdD5H/3n2VFpJsd5/kl9NaznETSFo3PJOM8eCfqni59hz2ZxtFE598OozWUr2tsHaHJbXWfdN1iX2cHH9FMrHyYMn95lpx2NfdYmD6y6eY7DXO3tkLd20sDaCVCue48wfYwB9lEwyYXhyXSsNi1ZH0bbBt3iS5AJmXijYHVQ2chgCNG4CBocamtR3e4V40VQuTx6ADJ0BJxzPq6+FYXsLatzsm6kgeEuSwVotclh6rIQDnOdMAhgfIjc914ZTH1k8Yhd+UfFxMq/bOAOI9w5d+cgHVYIzJyOi1hmiMGC1nctu9XdZVuK3y7emabmsAlK92EAtl/vcVaBvTtsWdpNOeaIeHxc6IPaxHxpS/k37GIjurth67LEpPP0QXf2EsntU1bo9mZf3JfUu0C2miiimyDRWC7/wA8u09sT2bTSJaW6KCiNgE8KNkjUE8bcyDog5VvVYjvtaGx26ZW0gv4wA3YJVCqQfHKr/8A08DWFQXCJxZrZbQBpkaHaJdboqt+yWb3of8AJXEXRkImDw3Usbjk3CM/AirPeTfAWMqLIhdHUnKn0gQcHQ6Ecu0dtdFv0k2bdsi+cef7pNIw+rLcQuQeRTgspQ6xsCO5W2zYbpGCzPHMmP5wKY3z2ZUZUjxGKs6j2N+sy8ScXCeRZGTPkHAyPEVMhgZzhRk0A8knMZo1tgMjko20r6S3lghhhWW6uAzR8bcMaBRks5GrEDXhHxOlSN+Lgw29lLPwNLHeW7F1UqAQxZuEEkgYUjnrVlc7vNJc2M5IBthKGGeYeLgHnqB7zS304ylbCPH/AOQnwjmP50ypw0PYG9/5ySidznYiVtdFdVrMHRWHJlDe8ZrtroErRRRRUURRRRUURXlnpWjzt+cd8sQ98UVepq8ub5qZd5JBz/3pB7F4B+QqjzZpKswXcAtIbma4oorjV1aKU9/N0TdqJIh88gxjlxrzxnvBzjzI7qbKK1ildE4PbqqSRtkaWuWXbodIc1gwjmVnRDjB0dOwrg8x9k4x2EVtOw99rO7UGKePiPNGYK4P3WwT5ilfam79vc/z0Sufrcm/EuDjwpbv+jmyQcTSvEvjIgGfN1/WjzLBKbkFp4ZhLzBMwWBBHHVbMVGQxAyOTdw7cHsqk2zv1ZWoPW3EfEPoIQ7+XCuce3ArOLPo3s2AIeSRTyIkUqfai1A3OsLKKDatzNbrcfJWjWBHLEZd5Y1BAYcQzwZzk4U4rWngjmcQHHLhZYTF8QBIGfFd20No3e8t0tvbRmO2jPEeLkvZ1kpGmcZAUeOM6mt83W2Tb2dulpbsCIRgjiBbiJyzOByJYk+3TSsgWDbdpaym3ltChRi9tapGrxcQ1aMRouXUdoZuX0uddl10YrZWHy62kuUvY0WVOBgWJPCSrqeZwTxAHsIw3IuGNawYWpebuNynff7pdg2VOkDwySuyBzwkKApJA1PM+ifhrV5uVvxBtWAywcY4W4XRxhlOM9hIII5EGs33c3WSa4R7wC8nk/nXmHGORYhFOiKuuMAewaV0X21U3e2vFFBII7G5CyTwtlljyzRl1OrDRcga8iOWMXuvC2y3Ckvpft7dtlTtcqWCANHw6MJSeBOE9npNg/ZLU3Wd4k0ayRurxuMqynII7wRUHeXd6K/tpLeYHgccxoVYHKsp7wQD/pXqqsV3a3fZQs10TLckacZ4urX6qg8j3n2d5LENKpdoyT2Oba8YQy4+ZumGYZgORJOitgYZTrrkcxS3Z9JUmWEluJAhwzwMSvMgHUEYODg5Ga5qSlne83GY9OHBdAyohY0Z6/mfFP1G195P9nWMlwqCRy4jUE4GSMgnGuBqcDn4c6SoekN7hxFa2rPIfrsAABzJxyHiSKe9j7IW7h6q9RJCGEnChdUDDI09LLYBA19wrNsRheOtHdtXssoljPVnvTDsa2lSFBPIZJiMyNyHEdSFAAAUcgAOQydSaROnb/gYf+8D/DlrSazbp2/4GH/vA/w5KIpjeZp4oGXJhWsbnT8ez7R/rW8J18YkNXFLnRzNxbKsj/8Arxj8KBf0pjroUsRRRRUURRRUXae04raJpZnWONBlmY4A/iewAak6CooujeDeCCxgae4fgiXAJwWOScAAKCSSa817NvlvtvS3CZ6tpJZVyMHhwwXI7DqtffSt0ottWQRRApaRnKg85G1HGw7NNAvZk9+nR0VdUJpCz4lK8KJ3rniYjvI4V07s+wardhhceCIpm4pWjitNooorlF0qKKKpt7tqyW1q0sQUspXPECRwk8OdCNclasxpe4NG1Ve4NaXHYo+2N+ra2lMT8bOPWCKDjIzgkka47s1C2Ytvte/RpeP5Dbr6QbK8UjZOCF1A0AONfR8c0i2u0Lrr2uVKrJJkliqnnroCDj2VfW+/N5EMyLFMo1P0G94wPga6CCmiiIN/m5pZL8TK0/IcPLYnE7phbu4njl+R2nEFhitwMycKjLssmVQAnBJGpyAMDJWNm7n2SPJ8ouIpiW9EdaE072Cv6xOe3GnjpXJYXu0yHncxwnUDGBj7Mfb95veaurbcK1UYZWc97MR8FxTJsW0BJ3TgZaqVszdR+BwbmVIeJxHHBJ6IjJOMseItkHl2ZrubpLawV7G7je5jQL1M2QsgHCCA2Rh+HJHEO4g57Kbau7SW0Uk1vJLAyLxYVzg47DnX40syq9wRLcSNIxAxnQAd2By9mKpKRH2kVSQvqzaIab07bN6UoMFm44nDEKFyx4cDXiGMZOdKl2u/9kt3LI/pySqI5HmQyI6DGF9LPCug7ADgZpESBV5KB7Kkbu2qu9xxKGHEo1AP1u+hXVIALraJwOh3FzI8Yu4nZkLAn2Wsbnbzy2aXFva2M1zFxvNbdW6GNUcAhONm9USceoycHODmqm66er6DrIJrBUuwRhfTAC4z6Sas3ZghgCDnzUtjbafZl0ioWMEpyFXLMjaAlRzI1GR2jvI1ZZekCaGb5TJZ3cY4Or+VSQ4IjZg+PSX1eLBxxeXPFEseHtDm6JNUU7oJDE/UJx3H6ULXa8a292kS3Lsy9Qyl0cKobiHGpUZ9IcJJPomn7Z2yobdOCCKOFM54Y0VBnvwoAzWBXm9tpd7T2fKZkVopwZJypT0FIYB24RxAsMAnlk5IHL0OK0Q5WG9Ktv8AItu211jEdygRz9pfm2z5KYjTBs+56uQHs5HyPP8Aj7KndOm7nyrZbSKMyWzCUY58HqyDy4TxH7lIu428YurcKx+eiAV/EclbxyBr4g94pN0nCcpRyPsmnR8gziO1axWedOMWdnIfq3CH9yUfqKdNjXfHHg+suh8uw+7T2VQ9KtkZdlXAUZKcMnsV1J9y8R9lCU7v3GnivZmkNITL0Ry8WxrMn+rI9zuv6U30jdCj52Ja+HWj3Ty/pTzXSJSiil3e3f8As9mpm4lHHjKxJ6UjeS50Hi2B41g2+3Thd32Y4M2kB0IRvnGH2pAAQPsrjtyTUUWvb89MVps4NGpFxcjTqkOin+0fkvkMt4DnXnne/fm62nJx3D5UepEukafdXPPxOT41S2to8rBI1LseQAzT7u3uEseJLjDPzEfNR94/SPhy86HnqGQi7j3L0C6qd0tzDNiWcERfRXkX92oXx7eypW1ej54z1lq5ODkKTwsDz9FtAfgfOn6ikZr5S/ENN2xa4QlPY3SI0R6q+RlYadYFwf20/Vfd202WW8ltN6k8Zz2Fgp/C2D8KsNmG1ZWiuoVlRyNWUNw4yOWMjmdV1r7u+hTZsw4oxLGDqOrlyPZ1gfSsHy07j8wLTwzCMZWyMyOa4U51Go7xrUDb9l11tNH2tG2PvAZX94Cu2PoJtkOUurpPJkHxCirCPdSDZatPJPd3ZCkJA8nFxtpgKigFj4nIUZJ5ZGWKIEGN1zsyRArw4YS3VYnsyTMS+Gnu/wBMV3XA9Bvun8jVlb7oXfFIUtwiM7MqvKoKqToDjuGB2cq+pdz77GOqj10/nB/EU6c9mK+IeITeGrb8O1rgb2toeW5M27knFaQH+zUe4cP6VY0ubKhv7aFIjaCQICMiZAeZPLXvr7m3sMJxc200A+tjjX8Qx8M05ZUxPya4HvXDvppW5lpsu3fSTFlL48I97r+lKKLgAdwxV1vZtuGe1URSK/FKgIBwcekdVOvYOyqehK03IXTf8dZZsjjw90VL3R1SVu+Q/kD+tQnbAJ7hmrDdBMW+e9mP5D9KWy/SPMLpI86uMbg4+g91fbnQ9bt61HZFG8h8+CTHx4a3d0BBBAIIwQdQQeYIPMeFYx0RQdZti6k7I4OD2lox/letpAptTNwxNHBcX0nJ1lXI7/sR4ZLAN8tnC1u7ixghimgbgnVHLL1PEMlcqQeeCNdAe3JrRujbpPudoXb2s9tHG0cZkMkbHhAygA4TnnxD6XZyrNZL/wCU3l7c59GSYqh/s09Ff3ce6nr+T9YcSXl4f6aURrn6qDi08PTA/ZrJkpfM5o0Hqtqikjho4pTfG8nlYfgWsyxBlKsAVIIIOoIOhBHaMV5c3y3an2DtHjiz1DEmFjkqyZ1jc9pXQHt5NpkV6mpP6WxF/si7aVFcLH6PEM8MhIRGHcwZuf8AGiHNDhYpWCWm4SZulvSkyrNGdOTp2qe0H8we33027Zw9pNjUNDJj2xtWQ7rbmtEkNzDcNGzorMhQMpBAbhOGXT4itini+YZf7Ij9wiuac1jJLMNx6J08ucwF4sfVVPQDc8WyFH1JZF+If/NWkVk/8nGbOzp1+rck++KL+BrWK6ZJF4kxJPIfXlkc5PNmY955knxpq2N0dO2GuG6sfUXBb2nkvxp5sNmRQLwxIqDtwNT5nmfbUqkM3SL3ZRi3qtQzeomztlRW68MSBR2ntPmeZqXRTNsbdIOoeYkA6hBocfaP6ClT5LfM4q2iWa5RSeQJ8tfyrRIdhwJyiT2jiPvbNTUQDkAB4aflWBnGwLy6zuDYU78om8yOH+9imndvZM0GeNhwn6A1we/PIezOavK+LidY1Z3IVFBZmOgAAyST3AAmsnSl2Sl1Rb8b2Js61aU+lI3oRJ9aQ8tPqjmfAY5kUlbD2ZIgMtzI011IPnJGOcDnwL9VQewYGfIYoxtdts7TNwQRaWv80p78+iSPrMRxnwVRThTEx9QwR/1HN3sPumdBDl1h7lzijh8KptpbpwXMnHKHduQ9NgAO4AEYFRjuDZ/1bDykf/1V4Gx2zcfD+UwJkvkB4/wmIiuCMjB5HspC2puXc22XsJ5cdsZfX2cg3kRnzqjtt5L93MTXQhcHHDKoQ/i4ND54ouOh63ON4PkfBCyVnVfUaR5hPe0txrSfUxCNvrRegfcPR+FItnsC4frmg+ejilaPhZgJCAeePLsOvcK4v77aFrOga5LO4yBxF1xkjVWGOzuqzst9pUcu9pG0pGDJG3V8X3xrxe32UZ1M8ILSQ7mfvb1VYZesIkiDhxA+1/MJfmuA0TEdxHiDywav92Exax+OT+81LF3GVjkZgAXbOByGTnH5007Nbq7RD3RcXwLV5UgdXYb/AGT/AKPe51TjlFiI8+932CdegWDi+Xz/AF5UUezrGP8AfWn/AHy2v8ksLmfOCkTcJ+2RwJ++y0qdBNnwbK4v6yaRvYAkf5oa6+nG/wD90gtgfSuZ1B+4mp/eaM+ynQs1vJcMcUsnEn1WXE/J9n9xKfF/4Z+Feg+i/Y3yXZVpGRhjGJG7+KQmQg+I4seysFv7H5VdWlmP6aVQcdi5C59ilj7K9RooAAGgHIUDRj5C87TdOenHgTtgboxob+eS5rMP5QW11j2Z1PEOOaVBwZHEVXMhOOeAyqM95FSOlDpej2ZmCACW8I5H1YgRkF8c2I1CDs1OBjODbInl2htFHuJGlZn45Hc59FfTI7lXAwAMAZ0ot7g1pcdiStaXODRtWv7KtuGOGPuVE9wVad5yArZIAwck6ADHMnsFZPtjpHt7Y/Nnr5QcgJjhB56vy92a6di7F2jt5hJdO8FjnOFyofwRT63320GuMnSuaZCWtMkvyjj7BOKmdgsAb2Vl0H7eWwt/95V0jvbhY4JMZUuBwEHXKjJA4sY0bOMVu1Yl0wbJjtNl2626iNILhOADsykpzk6klsEk6k1s1ldCSNJBydVYeTAH9aeUdR8RHj4n+EmIssYooormFupOy7frJo0PIsAfLOT8M1pVZ3sBsXMX3vzBFaJQk+oVSiiiisFVFY50w76tNINm2pLEsBMV7WyMRDyOC3jgdhpo6UekMbPh6qEg3cg9H+zU5HWHx+qO/XkNUbcPdNov95uMmd8lQ2pUHmzZ142+AOupOG1HCIm/ESf4jed/ILaGEyuwjvTBu5sRbS3WIYJ5u3e55ny5AeAFWZor4nnVFZ2IVVBJJ5ADUms3OL3XOpXQtAaLDQKh2tuo9z/OXcwXsRQqqPYOfmcmqpth7Ttv5i5Fwg+hJz8vTyB7GFS/+0m2LEIk7gdqxgjz1YHHmKkWnSFZyHBkMZ7nUj4jIHvo4fENFiy43YUIeocbh1jvuqyPpAlgIW9tXjP10BwfINz9jGrkPZbSXHoTEDl6sij4MB8Kt4Z45kyrLIh7iGU+7IpF363Xjt4xdWwMLq4yEOBrkZUfROcctNeVeR9XI8NALHcNL+oXr8bG3JDm8dfsVD3p3T+SGOZHd4F9EhjxGPOcaj6GT3aHzquBp42tttZtmSSw4k4k4SMZ4ScK3GOzhBJ17geWtI93smSzm6h2DgoHVhyPeB5EN7s9tFxPdI39w/MLjw+10XRythf1bR8rs+RP3t+XUDbTfNjxb9DTDtF+CxP/AC1X3hV/WlrbjeoPP9Kl7XvCIOr7Cwx4YyfzxW5jxCPmtjOI31LtzAB3gr0N0Y2fVbJs174uP8bNJ+TCs86Tb/r9spGDlbWAZH239I/utH+Gtc2DCqWsCKQVSKNMjl6KKv6V5+TavXz3t6eUkrsv3FyVH4So9lGVbsMRtty8Uh6IiElWy+g+Y92fqmLolsPlO3HlOqWsTYPZxH5sD9+Q/s1um27zqbaaUEKY4nfiPIcKFsnwGKzP+TvskrZz3LetPNjPeqDn+N5B7KtunXbvyfZToPXuGWIeXrsfLhUr+1WkbcDQ3cgqiYzSukO0krzrJse7uCZjFLIZSXL4J4iTkknxOamWe412/NBGDzLsB8Bk/CtJ2Zb9XDEn1Y1HtCgH41KpK/pKS5DQFXAFH3A6IIRie5+ewfRQjCEjtK/SAPfz7u/WlXAwNAOyumxturjRB9FQPb2/HNd9c/PUPndiebrxInTVDxbJkP1ZI2/e4f8ANTl0c3fW7Ksm5/MIp81UIfitKvTD/wDZ7n/pf48VSeh7ayrsa1VmGR1o1I/r5cfCuk6GP7B/uPoFVyVqKQz0gXEpxBbA/ikP7uK7Ufa03YIQe8In55agvg3t7ZA5laYk+Wc3BIjfVYH3EGn+/wBv20AzLPDGPtyKvwJyawhdyriX/iLtiO1VLN/eIA91TrTo/tU9YPIftNge5MVjJTwntP8AAe5soblaHtDpi2ZFnE5lI7Io2PxYKvxqivOneBopBBBL8o0ESSAYYnTJ4GJ058PboAddIVtsmGL1Io0x2hRn386W9wj8pvrm5bXAwueziOFx5IpHtq8VPTYXPwkhu8+WQV44y94bvVlu7ulI0xvL49ZcO3Hwtg8J727MjsUaLgdww4UUVhLK6U3d/pdBFE2JuFqKj39xGiEzFRGfRPH6uv1s6AHlrpUiqzeO7gjt3NzgxEYK9rHmAoBBznXw56YzVWC7gPRWebNJU62kTAEZXHYEIx7AuldV9smGYYliR/vKCfYeY9hrHt39kRXd1wcYhiySAzDiIzoqkgAt447zg8q1WytbewjIEnBHnOJJMgH7IY6Z7hzoyenEDgGuJdy97oWGczC5aLc/aypNqbmR2ySXFtLLbMiM+FbiU8ILYIOuuMakjwpP2jvNd30axvgRgjiKrw8RHa2uuO4YGeyr/e3fEXSG3tslGIDykEDAOcKDqdca+zGuaooowoAHIUbDia0OlF3bL6haw0jZ3HDcM4aE/bfZdGyruW3mc278GMZU6q2nJgefb/pUm+v57mZHm4AI14VVBgAeA1PvPYKh2Oryn7WPdmptbPNnXsL2126Iymo43ASZj5ibA5ZONslU7UOZUHl8WqXcxdZNBH9aQD3so/jUO5OblR3Ff41b7Ej49owD6vpfhDP+gomMfMwcEsqpLRVDt7gPBaRtreGS0tLhkbHEjLjsy/oAgd44s58KzK4uVj2eqA+k2AR26kufgMUy9JF181DCOcj5Pkox+bD3VQ7E2V8s2laW2Mq0i8Q+xnif9xTW1S0Pe1u7PwQHR7zDTzS7xgH+WvkF6V6P9jfJNm2sJGGWJSw+2/zj/vM1ZN/KC2l1t/Z2g9VFDkA/SlfhwfEKg/FW815X25tP5bvBJJnK/KMKezgi9FSPNUB9teyOwsJ4IAJ7NdtoPnE+8v8AeFdVfUT8LA9xB9xzXILdaka4oBzr30UtWaSumNsbIn8WiH/iof0pL3D2w0dhCoAwOP8AxXNOHTS2Nky+Lxj98H9KxHZV6ViUef8AeNdX0N9A/wBx9AquWqpBgYGAO4aD3Vz1ZoopTZbI6s0dWaKKllFD20hFtNjn1T/3Gqv6Mdn8FmW0y8hPsUBQPfn31zRRIyp3cwiqP6vcm7q6OroooOydXVDvVvKLJF9Au754RnC6fWPP2Ae6kTZez5dqztJcSegmMqNNCThUHJRpqefmdaKKcRMEVKZW9rf32SSslc6TATkrzerdOD5M7pGqPGg4SuRoCOY5HTOp1pR2dsxSgJUE+3vNcUV7TPcYTcnX2RHRbGunIcActo4hd9nbkNINMcX5ipXUHwoorV+vguipT+33u9Soey4Dhjpq5/SpnUHwoor2TtFeUZPUNVOkBNz2cz8AaYtyrXO0HY49GNsfuJ+RNFFHRfUHJcxVEmmf/wCh9F974qz34BxiOMY9uWz+98KYOgjZQk2tLM2PmYmK9/ExWPP4C49tFFenOUrI5UTANrifILdt478wWlxMvrRQySDzVGYfEV5V3L2e3y2NiRpxdp+o3hRRWdSbRO5FBN1Wn9WaOqoormLLdaLsWUtbxE8+ED3ej+lTcUUUuc0XKokLptB/2WwHbLH/AJj+lYFDK6qAOHA86KK6rogWp+8+yo5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228600" y="1185432"/>
            <a:ext cx="1614602" cy="1993776"/>
            <a:chOff x="4559121" y="2425824"/>
            <a:chExt cx="1614602" cy="1993776"/>
          </a:xfrm>
        </p:grpSpPr>
        <p:pic>
          <p:nvPicPr>
            <p:cNvPr id="10248" name="Picture 8" descr="http://www.smcdsb.on.ca/UserFiles/Servers/Server_6/Image/Clipart%20Image%20Gallery/Co-Curricular%20Images/Drama%20Images/DramaMovieWatch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99" y="2425824"/>
              <a:ext cx="1525524" cy="1600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59121" y="4026024"/>
              <a:ext cx="1610809" cy="3935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Last Watched</a:t>
              </a:r>
              <a:endParaRPr lang="en-US" b="1" dirty="0">
                <a:solidFill>
                  <a:schemeClr val="tx1"/>
                </a:solidFill>
              </a:endParaRPr>
            </a:p>
          </p:txBody>
        </p:sp>
      </p:grpSp>
      <p:grpSp>
        <p:nvGrpSpPr>
          <p:cNvPr id="11" name="Group 10"/>
          <p:cNvGrpSpPr/>
          <p:nvPr/>
        </p:nvGrpSpPr>
        <p:grpSpPr>
          <a:xfrm>
            <a:off x="2271544" y="1821504"/>
            <a:ext cx="1610809" cy="1357704"/>
            <a:chOff x="5638800" y="2845873"/>
            <a:chExt cx="1610809" cy="1357704"/>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73" y="2845873"/>
              <a:ext cx="1229780" cy="101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5638800" y="3810001"/>
              <a:ext cx="1610809" cy="3935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Last Recorded</a:t>
              </a:r>
              <a:endParaRPr lang="en-US" b="1" dirty="0">
                <a:solidFill>
                  <a:schemeClr val="tx1"/>
                </a:solidFill>
              </a:endParaRPr>
            </a:p>
          </p:txBody>
        </p:sp>
      </p:grpSp>
      <p:grpSp>
        <p:nvGrpSpPr>
          <p:cNvPr id="13" name="Group 12"/>
          <p:cNvGrpSpPr/>
          <p:nvPr/>
        </p:nvGrpSpPr>
        <p:grpSpPr>
          <a:xfrm>
            <a:off x="7162800" y="1121808"/>
            <a:ext cx="1748262" cy="2078592"/>
            <a:chOff x="2514600" y="990600"/>
            <a:chExt cx="1748262" cy="2078592"/>
          </a:xfrm>
        </p:grpSpPr>
        <p:pic>
          <p:nvPicPr>
            <p:cNvPr id="10242" name="Picture 2" descr="http://cdn.champbell.net/images/preview.turbosquid.com/Preview/2012/10/29__09_50_16/moneybag.jpg77a693d2-de20-4a17-a281-69ca0ee7734c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990600"/>
              <a:ext cx="1748262" cy="174826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583326" y="2675616"/>
              <a:ext cx="1610809" cy="3935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Last Purchased</a:t>
              </a:r>
              <a:endParaRPr lang="en-US" b="1" dirty="0">
                <a:solidFill>
                  <a:schemeClr val="tx1"/>
                </a:solidFill>
              </a:endParaRPr>
            </a:p>
          </p:txBody>
        </p:sp>
      </p:grpSp>
      <p:sp>
        <p:nvSpPr>
          <p:cNvPr id="15" name="AutoShape 10"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2"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4"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6"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8"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20" descr="data:image/jpeg;base64,/9j/4AAQSkZJRgABAQAAAQABAAD/2wCEAAkGBxEQEBQUEBQUDxUQFRQUFhQUGBQVFBUVFBQXFhQWFBYYHCggGBolHBQVITEhJSkrLi4uFx8zODMsNygtLisBCgoKDg0OGhAQGiwkICYsLCwsLCwsLCwsLCwsLCwsLCwsLCwsLCwsLCwsLCwsLCwsLCwsLCwsLCwsLCwsLCwsLP/AABEIALoBDwMBEQACEQEDEQH/xAAbAAEAAgMBAQAAAAAAAAAAAAAAAwQBAgUGB//EAEAQAAIBAgMEBwQHBgYDAAAAAAABAgMRBBIhBTFBURMiMmFxgZEGUqGxFCNCYnLB0TOCkqKy8AckQ2Nz4RUW0v/EABoBAQADAQEBAAAAAAAAAAAAAAABAgMEBQb/xAAvEQEAAgIBAwMDBAEDBQAAAAAAAQIDERIEITEFE0EiMnEjUWGBoTNCkRQVUmKx/9oADAMBAAIRAxEAPwD7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rOSSbeiWrZW1orG5IjfZ5Xau0JVGrZorVw1tdLj48T5LrvULZsn0zMRHh63TYK1+53Ni4/pqevajpLx4PzPoeg6qM+KJnzHlwdRh9q+vh0DuYIsRWUIuUty/uy7zLLlrirNreFq1m06hz9mbYjWnKm49HOOtm73XG3h+ZxdF6hXqZmsxqYb5+mnFETvcS6p6TmAAEdetGEXKTsoq7ZnkyVx1m1p7QmtZtOoR4LGQrRzQd0nZ8GmuDRTB1GPPXlSVsmK2OdWWDdQAAAK2OxkKMc0+Lskt7b4I5+p6mnT053aYsVsltVMDjI1oZobrtNPemt6Y6fqKZ6c6GXFbHbjZZOhmAAAACOvVUIuUnZRTbfcimS8UrNreITWs2nUPO4b2gnOcpWWSN24fayc1za32PnsXq+S+ae0cf86ejk6OtaR37vR05qSTi7pq6a4pn0VLRaItHh50xqdS3LIAAAAAAAQ18TCmrzkoLvdjLLmx4o3eYhalLXnVY2o1Nu0Fucp/hi/mcGT1jpaf7tuivRZZ+NKOJ2l9IWVJ06cdZuVldLhpuXFnldd6n/ANRX28caj5b16f2Z5W7z8KGOWeGZJxSel+C+zLu5NcmeXNY12a0ma27oNm450ainwfVnHuvr5o6ei6menycvj5bZ8UZaa+fh7OlWjOOaLUk+KPsKZaXryrPZ4tqzWdTDgbQxXT1LL9nTfD7Ulx77cD5X1PrZ6jJ7dPEf5ejhxxirufMuJiFKnNTpvrU3eL5rdr8mcOHLbFeLR5dURXJTjL2ey8fHEUozjpfRrjGS3pn2vT565scXq8bLjnHaayuG7NhkSPL7cx7rVOip9mDTk1xfBHyvq3Xe5b26eI/y9XpcPt1528quGxssNXcpaQqO00tyb3SXcYen9ZOHJufE+V8uKMuPUeYexhJNJrVM+wraLRuHkTExOpbFkAGs5JJt6JatlbWisTMpiNzqHicfjHiq91dU6b6vrv8AFnxfqHWT1GXfxHh7WHFGHH38ynwmPlh67ctIVH11wTe6S7jboOtnFk7+J8s8mGMmPUeYevhJNJrVM+uraLRuHkzExOpbFkAAAB5H2r2nml0MHpHWduMuEfL5nzPrHW8p9mn9vV6HBr9S39K+AwuVW3Slq3yR8/Ezvs6Mt9ulsXGOjPoanZk+o+Cb4eD4eh9D6R1+p9q8/hx9Ti5x7lf7ejPpHnMkgAAAAAHF2pg81S71v2e7mkfK+s4cnuxaZ7T4d3T5orXUKNKnCSvGWZfdV+7e7Hk+1rzLf3bT8Myo3st0b3d98mtyfdx79ORasRHhG5mdy0xVeMdHrfhv0InJFfLSuObw5WDoTjNyy9JB8JtpPk3r5eQpliLcpruP5bzEcdTbU/wsdDUUuq+jU9Got7uW8j3r1meE638RJypMd+8x+6/GOW0IaWtma0aXCK5N8e63MtWOMfy5JnnO58K+0qV1mXPXx3Jvue5+RM91sc8Z0p7Hxs6E5Sgs0JduD0aa3PufDvOvpOvt009o3E/DbNgrmjv2l6bC7foz0lem/vbvVaHu4PWOnydpnU/y8/J0OWniNq+19txyuFGSlOWl1uXfc5/UPVKRSaYp3Mr9P0lt8rxqHNwOHUI3d+d+Lb5d7+CPm6V5Tyl05cm51BjqOaN9Wno03dpv7N+KfB8zSY+aoxWmJ4y22BtuNH6qtKy+xJ33Pg/A9r031CtI4ZJ7fCnVdNN/qpHf5epo4iE1eEozX3Wme/TNS8brMS821LV7TCQvtV5b2m2rnfQUne/ba/p/U+d9X67f6VJ/L0+i6fX6lv6QbPwyitHZRV3J8OcvyR8/SnKW2bI2xtBThdNyW7rJJpv7MrcH87Gtqx5qrjvMTqUvs7tdU70q0rJXcZS00W9PwPc9L6+IjheWXVdPy+ur1EJqSummua1PoK3i3eJedMTHlsWQAcrb+1Po9LTtz0ivnLwR5/qHVx0+Pt5nw6Omw+7fXw8js2jmbnLVJ314vn3nxV7TM7l7V54xqHbw1G6cpXUVvy6OT4RT5L5s1xUjXK3hw5LzvjHlri8MpwTje27XtRl7rf5i0a71Wx3mJ4yu7M25BQy15ZZQ0zO9pLcm+T4PvPpuh9TpbHEZZ1MObN0luW6RuHWoYunU7E4z8GmepTPjv9toly2x2r5hMaqMkgAAAR16WZW/tM5+owVzY5pZatuM7earx6Co3uhUlaS4QqPc/wAMvn4nyGbFalprbzDupbcLLZzw0QRprM7/AGvy4FbV+V5mYjsOnDM4uTukm4rfaW53duRPtxrcs4vafEJI00uzGz5ttv00RMcY8QTufMkIWX5ve3xbI3tZDippRk2rqzuuafAneo2vWnKdKNLDTpvNKpGldcZWbXel2vNFq847zaIiWlr457REzLK6Lgp1n3LLH1ZT9KP3t/gnJkmO2oS0KDm7qCiu5tq3fLd4kcZvbcRqGdsuo1NtrS6zuuzHs9/OT8eHcaTMRGoZ1jXefJU431TVmua/UiFprtwqsFncLaptqW9ST1116svC67haa606cfOfqT4fBTk7wUk+cb/NbiMVcsz+ntpkyY4j69OnVozUbV6+RLg5Xfot523tm1rNl1H7b3P+HHF8e/06blSw+Hhmbhdptq9rNrhbxPOmN21Xw1vknXfs6Ml9lbk+s1ucluS7o/M2nVY4w5qxueUj04XTVmua/UrErzG4cnG4GMm07yb6y1Szq1tG9z5k6/Zrjyyp0+kp6pVKffG9vVEVyZKd6zMN5ml+0w6WE23iVukqi++vzVmd2P1fqMfaZ3+WN+ixW+NOotrYiqkqcFF8Wry9L6LzOv8A7p1Wf6cVP7c3/S4cfe9lPaeyKjg6laV2rc27XOXqujzxjnNmt3a4upx8uGOOzTCUs2WMN3DT1l4L5tHl4685TlvrvLoztpGPZhou/mza9o8R4hhSPmfKO+RtvWMtJLu5rvRWs/EptG47eVHaeCTkr3knreO9rhJc+8raJrLbFl7OROgk9Yyj32/QpFpjw6vc35TUMbVh2K0l3Zr/AAkdOPrc9PttKk4sVvNYdvZG3qmdRr2alZKVrNN7r8Gmex0Hq97X4ZflxdT0dYryxvUI+keYAABA4ftKl0dT/in8E7HzvrERGWJ/h14PH9q6eh4k+XXpFU1JXiGrbmrx/aU93DPF74vudvJof+ssr14Tv4T0K6nFSXH1T4p8mmU0NmEwgqpNNPiXaQ0wdOF2nGKnxlbem+0jPhESrflHhNTqLNKKioSg7dbrSt9mSb4NGk6r4ZRG43MpJK/abl47vTcVm0ytERHiGGQtCKbLQvClT6lVu0ZOpZLP2c362RO+FuURE/lpfvTW5j8LtSNaejqW+7C0IpLnLkJy5svabf8AHZzfRXvppTwVOOreZ/dV3/HIr7dI890zkyT4jSdK3ZiovdmbcpeTe4tyiPEK8N/dJGKSsim12JCFoV60Lq2jXKSuv+i8HCJ7udSpR6fK7Qvaz1atz+ZXjyyRWZ1EuiPox78y9AsLhqPblnly3/yo9iMHQ9N3vblLz5zZsv2xqGKu1pdmlBQ5X1flCOpnf1a8/TgpqER09Y73natPB1amtadl952XlCL/ADOK9cmTvmuvGSle1ITUoRgmoXblo5OyslwiluRna1axqiNWtO7N0jBcaBtoo2WW0ZR4KSvbw5F4tqNImsT3aunB74OP4Zaej0J+mfgiLx4lD9EpSbirSaWbLKKvbde6E46zG4T7t4nukwWyKbqJxTilq7N2tysdnp3RzmyxPxCMuea109KfZvMZAEDDYS4ftH1oyimk505RTe67vvZ816zaPer+HX09Zmvb93CxG1oQXWnGPheXxllXzPIiNz2dmrfsrf8Ak7pNSlG+7pY2hL8M0lb4m3tTEfVEwRMx+0/hPgcXmrRTTi+t3pqz3SWjW4pemo2m1otV06WlSr+KL83Ti2zO7Kn2pJMovEIpSLQ0iHO2piHTipx7SnFL96STv5M0ivLsW+IW8NiViIRqUu3HRJ8fepy/J+BTxPGWN6zjn+FqhWU43Xo96a0affcrMaTptJkJhFIvC8KmJimnfd8u80hpvRs7HqpmpVOs0rNPRyg+PdLcZzE0nfw571i3eq1Sbg8knfS8Je9H/wClxEwiJ5LFyg1YWaNkwtCOReFoUNoK6WV5ZrrKXupb2/u/Mtrl2Wm8Vjun2Rjo1YPKlGcbqSXP9DCacZZ5KTHf4dLpOjUVDqxku1xcuKk+ZvzmtY4uatYtM8vIlz18TGZlp48NrFQAyEMMJRYmsoRvv4JLe29yRaCG2Fw7grb6lXtPlyiu5I6ceO17Rjr5lnNt/VPiHcwtBQjZeb5s+v6Xp64McUq4r3m07lMdKgBHKRVKCriEiJlLwvt6sRXilh6jo23tb2jhz9Njy2i143pvjy2pGoeM2ZV2jhHdShUfOUIuT/etf4iMdafbCZvNvMu6vbbEZXGvQjUT3rg/J3LTbcamERGu8S19m9sU6uLSp06lDqzk4uWanu4X1T18PA8b1HBSlOVY13dWK027S9ZKco1KjyvLJxak7Rg10cF2pNLgzyZiZWpasRqVbEbSjHfUivwpz+Lyr5iKQvE2nxCOOOb7LjVX3erP+Fuz8mX4RPiVoya+6FDamMUqUkt8XBtO6a68d6ZalZie5a0TMab+x70qd0V/VMrnXzeIegjLr1P+SX5FMnlhjj6YbSmZxLSIQzmWiV4hWqVEWiS3iXnNlUs+OUczi/rLSW9PPPXv4Ho4sVcsxS3hTlxxbh6jZmJWKoQk7xz2s+MJ8Gv73M87XG3GVMteE7hZw9RuKb38bc1oysx3G7kQnSOUiVohFKRMSvEOHtuu4xtHfUSbfjJqMfBJX8WbV8KY68rzM/D0X/rUadCDw+lams13/q31lGXjwfD1Pfz+mUvgiK/dHy469XPuTy8f/GmBxkakXdOz0nF6SjJb/CSZ813x2mtnRkx/Mf0sK8XlevFPhJc/EiY0rE8oSXKBcBcA2TBpBh1durL7LlGnHvWkpv5L/s1r9MbVt9U8XY2bh7LPLfL4Jn0/pnR+1T3LeZcufJueMeIXz1nOAAIpwISr1cPcro25+I2amVmFtuXiNjLkUmqYlycXsTuKTVbbj1KNXCydSnT6RpNZU7N37zi6vpZz04703w5IpO3lsft/ac5fsFSj3daXrw9DHH6Vhp5mZXnqZ32ha2bt6rTac6N5L7TWaXk5ao6qYcdPthnbJa3mV/E+09GWs6Moy96naL8+D80UydPiyeYTXJarlYj2yhfJPpXC+9rluvZu6/uxxX9Ntr6J/wCW1M1N7mHrvYXGwqQqyg8y6qvrzk+P4keX1eOccxFnTaYvWJh6GpUkp1bQl+0k7vqxs3o80rK3gZWpMyxx5KxSNqeJ2jGK69RLuhr/ADysvRMiKQtyvPiNKq2hGV+jqfu1NV5Tju80Xmtd9+yYtePPdq8VO6vB6tJOPXi34r80h7f7SmctZhR2TO2Pv96f9T/U7+mnWSET3wvQ+x7/AMrQ8fzZ51/9T+0dR8/hawtTqrz+bKX8rRHaG1Sukrt272UW4oVi4vdJPwZbUrREI51Qs4m3Jfs391fCcjor4Z4ful9Lwsr04fhj8kfaY5+mHjW8y+e4OtJ7RrpPR1Kia8G7HyHqEROW35e1T/Qj8PSrsSvrknG3dff8zkj7Zcv++GcxmvpnMQaYzEmhyJiUxDTDv6mP4qq/nZrPiGcffL0eHfUj4L5H3GL7K/h51vMpDRUAEjBCWGgNHAgQ1KRGk7VK2EuRxNudiNnX4FZqttzq2yO4rxNqVXYy5FZqnajW2LH3Ss1TtQxGxYL7CfkRpbasttwwMJqVOp1stlCN72v6Hkdb0OTqMkTXw7MOatK6lxpe2tSrLWlUhFblvdvPReRanpVa/fbas9RH+2Hb2X7VUabT6G0veks0vKTvbyO3Hix4/tqxte1vMruO9sMNVX1tF1Hzy2kvCSs16l71x37WrtFbWr4l5faXtTSg26EK6+7Jpryknf1ucdvTsdp+ns2jP/5Rtv7P+0cJ1YyUKkXFO8WvO993Azr0V8dtzO23v1tGnvvZTEKGGw7lot77r3/U8PLOss/lpmrM1lt0mRWnVhG3Cn15er6qJmtd7Z1yXmNVhBSxbqP/AC9KVVr7cuvb959SPgdGLp8l/sqraPm9mcb9IWuIoOovesptfvU9V5muTouop3mNlfbn7Z0owxdOXYqSh3P6yPr2kcsxEeY00/Ur/KDadZNQSefIknJJpNud9E/ERrxC+GJ3My+l7Pq/VU/wQ/pR9jin6IeTePql8/2TK+0az/3a/wDWz5TrZ+u35exr9GI/h6lz+rqP/civgjjifolz6/Uj8IZV0lduxk24lNzmrwjp78upD1er8ka1xWllbJSrDlUSu4NrnBqa+GvwInHMEZKSj+mR3Xs+T0foyutNY1PhNg6l6Mf+Sqv5maT4hjEfqS9NhX1I/hXyPuME7x1/EPMv90prmygBkABgBYDDQSw4gaSpkCOVBPgNCGeEXIjSdq1TBrkV4p2pV8EuREwnbmYnZie9XKzVO1CpsaHur0K8TaCexYe6vQjinaCexIe6vQjibVqmxIe6vQjittXlguj1hBXImExLmYv2kxNClGlTw0pSjpmb6nlbU8f/ALRFrza1uzsnq414UsJt3FN3q0M75Svl/htb1O3H0WHF4jbG2e1nosP7XYhJJ02rcFuXhodMTMMZ7pantjiF2ab8yecmocDa+3sZW/0abfvOPW/iVn8TO1KX+6F62mviXP2bjNo5rThGcW+OjX6nNk9Pw2717Nq9TaPL61sPak8kVUsrJLTuVjvpuI05bd528z7PZvplaUnvqVWvByZ8t19o5zp68d6R+Hp1WjKE4SmqTc1NSaclZJJpLnocuOazGrMMkWi0WrG1ee0KNNpU4uvU4Sn1n4xgt3ojfHG51irtSa3t3vOobuhiK+tWoqS4J9d/wpqK9Wehj9LyX75LaV93HT7Y2q1cHXpawnTqfhk6UvR3XxGT0m0fZZMdRS33Qq1PaPI8uIyq+lqqi0/CcdPicd+lz0812tFMVvtnTpYXaMJqKp5IxWqjDdd72ceTlvUxprTFFdzvb12BqJ04fhXyPt+mn9Kv4eTkj6pWkzoZspkoZQGSQAEASMWAWIGLDSWHEaGrpjQjlQRGhFLCpkaNoZYFciNJ2hls9DibRT2aiOKdoKmzlyI4m1Wps5ciOKdqtTZq5FeKdoZbMjyQ4m2j2ZHkRxNtHsuPIcTbV7MXIjinbH0BLgOKdtainFdVEd0uDTx1XDVpTqUZzjK7Tpq7Te+6v8TyOs9OtlndHbi6mIjVnH2j7R7QrStRw8qMectZP00RbD6RjpG7zuVb9VP+2E+z8TtCK0io332W/wAXxO+mKKRqsOe1+Xl041sdJauxfVlNwr4jZeMq9qpJeDsOMnKHMrf4fyqvrzbvzNK7hEzDpbF/w96GSkq1WNuEZNL0RF8Vcn3RCYyTXxL6bst5IpXvY1rGo0zmduxTrmkKpo1EShupEjYlAAAAABAACRiwCwGLBLDiQGQDV0wNJUSNCOWGQ0I5YNEaTtFLArkNG2jwKI0baPAjRtq8AiNJ21eAXIjibRywS5DinaCeCXIjibQywEeSHE2x9CXIcTbZYNchxNt44RchxRtJHDInRtLGgTo2lhTsTpCeCZOjaeFyULELkiwSgAAAAAAAAAABAAAAGLALALBLGUDGUDGQDHRgaukQNJURoRyw40bRvCkaTto8INGz6KNG2fow0bZWHJ0jbdYcaG8aAG8aJIkjADdRA3JQAAAAAAAAAAAAAAAAAAAQAAABiwCwDKBjKAyhLGQBkAZAGUDOUIZsSFgMgAAAAAAAAAAAAAAAAAAAAAAAAAAAAAAAAAAAAAAAAAAAAAAAAAAAAAAAAAAAAAAAAAAAAAAAAAAAAAAAAAAAAAAAAAAAAAAAAAAAAAAAAAAAAAAAAAAAAAAAf//Z"/>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4362450" y="1807608"/>
            <a:ext cx="2647950" cy="1377888"/>
            <a:chOff x="5229225" y="3470856"/>
            <a:chExt cx="2647950" cy="1377888"/>
          </a:xfrm>
        </p:grpSpPr>
        <p:pic>
          <p:nvPicPr>
            <p:cNvPr id="10261"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225" y="3470856"/>
              <a:ext cx="26479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5421944" y="4455168"/>
              <a:ext cx="1610809" cy="3935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Last Rated</a:t>
              </a:r>
              <a:endParaRPr lang="en-US" b="1" dirty="0">
                <a:solidFill>
                  <a:schemeClr val="tx1"/>
                </a:solidFill>
              </a:endParaRPr>
            </a:p>
          </p:txBody>
        </p:sp>
      </p:grpSp>
    </p:spTree>
    <p:extLst>
      <p:ext uri="{BB962C8B-B14F-4D97-AF65-F5344CB8AC3E}">
        <p14:creationId xmlns:p14="http://schemas.microsoft.com/office/powerpoint/2010/main" val="3402110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09800" y="1596712"/>
            <a:ext cx="2610840" cy="2362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6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8F1676CA-31BF-46C6-BB5C-147841BFBC2E}" type="slidenum">
              <a:rPr lang="en-US" altLang="en-US" sz="1200" b="0" smtClean="0">
                <a:solidFill>
                  <a:srgbClr val="898989"/>
                </a:solidFill>
              </a:rPr>
              <a:pPr eaLnBrk="1" hangingPunct="1">
                <a:spcBef>
                  <a:spcPct val="0"/>
                </a:spcBef>
                <a:buFontTx/>
                <a:buNone/>
              </a:pPr>
              <a:t>29</a:t>
            </a:fld>
            <a:endParaRPr lang="en-US" altLang="en-US" sz="1200" b="0" smtClean="0">
              <a:solidFill>
                <a:srgbClr val="898989"/>
              </a:solidFill>
            </a:endParaRPr>
          </a:p>
        </p:txBody>
      </p:sp>
      <p:sp>
        <p:nvSpPr>
          <p:cNvPr id="7" name="Rectangle 6"/>
          <p:cNvSpPr>
            <a:spLocks noChangeArrowheads="1"/>
          </p:cNvSpPr>
          <p:nvPr/>
        </p:nvSpPr>
        <p:spPr bwMode="auto">
          <a:xfrm>
            <a:off x="23813" y="14288"/>
            <a:ext cx="8205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smtClean="0">
                <a:solidFill>
                  <a:schemeClr val="lt1"/>
                </a:solidFill>
                <a:latin typeface="+mn-lt"/>
                <a:ea typeface="ＭＳ Ｐゴシック" pitchFamily="-65" charset="-128"/>
              </a:rPr>
              <a:t>What’s Hot</a:t>
            </a:r>
            <a:endParaRPr lang="en-US" altLang="en-US" sz="3200" dirty="0">
              <a:solidFill>
                <a:schemeClr val="lt1"/>
              </a:solidFill>
              <a:latin typeface="+mn-lt"/>
              <a:ea typeface="ＭＳ Ｐゴシック" pitchFamily="-65" charset="-128"/>
            </a:endParaRPr>
          </a:p>
        </p:txBody>
      </p:sp>
      <p:sp>
        <p:nvSpPr>
          <p:cNvPr id="2" name="AutoShape 2" descr="data:image/jpeg;base64,/9j/4AAQSkZJRgABAQAAAQABAAD/2wCEAAkGBxQSEhUUExIWFBUWFhYXFBgUGBUUFRQXFRUdGBUUFBQYHCggGBwlHBQUITEhJSkrLi4uFx8zODMsNygtLisBCgoKDg0OGxAQGywkICQsLCwsLCwsLCwsLCwsLCwsLCwsLCwsLCwsLDQsLCwsLCwsLCwsLCwsLCwsLCwsLCwsLP/AABEIAKQBNAMBEQACEQEDEQH/xAAcAAEAAgMBAQEAAAAAAAAAAAAABQYDBAcBAgj/xAA7EAACAQIEBAQEBQEGBwAAAAAAAQIDEQQFEiEGMUFRBxMiYXGBkaEUMlKx0cEVI2KS8PEWQkNTgtLh/8QAGwEBAAIDAQEAAAAAAAAAAAAAAAMEAQIFBgf/xAA1EQEAAgIBAgMGAwcEAwAAAAAAAQIDEQQSIQUxQQYTFFFxkSJh0RYjMkJSobEVU8HhM4Hw/9oADAMBAAIRAxEAPwDuIAAAAAAAAAAAAAAAAAAAAAAAAAAAPiq9gInNq1zEt6wkMuf93H4GWs+ZWV2viGGyAAAAAAAAAAAAAAAAAAAAAAAAAAAAAAAAAAAAAAAAGHFu0QzCt42tuzSZS1hPZTO9KPsrG8IrebLf1BhnAAAAAAAAAAAAAAAAAAAAAAAAAAAAAAAAAAAAAAAADQzWvaJiW1Y3Kr16l7/Ahm3dZiFjyKVqKJo8la3m2aLvJv3MsNsMAAAAAAAAAAAAAAAAAAAAAAAAAAAAAAAAAAAAAAB5N7MCsZxit2aWlNjqilK8W/ZlXf4oWZjUbWrK4/3cN+i/YuKNvNtUo23MjZDAAAAAAAAAAAAAAAAAAAAAAAAAAAAAAAAAAAAAAAYcTK0X8GBT8ye7IMkreKOzBFWpzZXrO7wlv5JfL8W3GK7Jci8pTHqn6HJGWrOGAAAAAAAAAAAAAAAAAAAAAAAAAAAAAAAAAAAAAAA1MZNWDMKpndOyvFpu/L2I7ViU1LzCE/tLVFxezIK4+m21iZ3CWyevyLG0E1XDBzukboJbYYAAAAAAAAAAAAAAAAAAAAAAAAAAAAAAAAAAAAPGwI3HZtGGxrN4hvWkyruZZ4mtmY6olv7uYV7EZ1Z3XQbbdCGqYpOWxrMpKwsOTVdkRzfu2mvZcMoxRPEqt4TsXc2RvQAAAAAAAAAAAAAAAAAAAAAAAAAAAAAAAAAAANTFYhJGGYhWMViYqe+6bsU+RC7ijsw55kycNUdirGW1O6WurdpUXNMA4bpt97k9ORvzbTiaFGDdjeckNoxrfk8LJLsitOX8TM07JLAY7RKz7l/HfcKeSi1YLMk1zJtq01bv4tdxtrpo4zN4wMTaG8UmWP8AtlTpyfJmd7YmupbGW41She/WwazHdIxlcyw+gAAAAAAAAAAAAAAAAAAAAAAAAAAAAMNepZBlWs5xlkR2tpNSm1WxlZu3fmUcl/NepXS65PPz8Mu9rfYhivVWdK+SejJtAZhkjnqVuRU6tL0ZKzEd1bpZa4ys11N7ZOyWITeXUbVLf4TXqhi0dkfnknSbZe419zpXy1jTzKs33s2W731HZBXH80hWzlxvuIvuGJx6an4xyi5yfwNZt30z06eSzP0aYu7fO39SbqiIRRSZnaRyDMbXXubVnsjyV7rxhZtpfA3QNsAAAAAAAAAAAAAAAAAAAAAAAAAAABgRmZVbIw2rCs5o15akylktPVK9jhB4CvGdTS+n3KWeJXaa0v8AkGG8uDXRu6LXBpOpmXN5duq3ZIuinfbmWZ42Od9laMkqznWUpS1LqcXkYpx27+Tq8bP1RqUVl+1ZJ+6/gh2s5I/CiuO4uOldWW+NbUyhidxuENkOFcqnskWcub8LMU2+87m4O3vsMFtsWp3bNOV8In2kYm+rsdL4ynD7SftcxfN3iCMeofGU4/TWs/1fLmX8c9oU81XVcsxKcUTqcpJMMPQAAAAAAAAAAAAAAAAAAAAAAAAAA+ZAQWdVbI1lLSFMzDEOVNrsynf+JdpHZH5BllWrVTjF6b897EFq9U6TdcVjcuu4enpil2RfwU6KacnJbc7fZK1hq4+F4vbkc/xCs9O02C2raQ08Am1OPTmcjpmY7OhGbX4ZQPHOF1+W0u9yfHPdnB5Png7LrSTa2kmvhYx3tbpb5rTWu4ZuLeGnNOUV+X9iWYvinUtMWat4jfmicrwV6NSHsnv7cyvOXcrUxrTey3CPy33SkY6u5aYqpOPi6c79nf6HT4uXcaVs1Oy8cKZvqivUt+/M6MS5t66lfcNLZbmyFsAAAAAAAAAAAAAAAAAAAAAAAAADxsDVxNeyMTLaIVfOq7k7R3ZDayxSqDw+TVZ1YppxTfOxBbcp4vEQ6Ng8JGnFRikrLoizSkVhRvebS2ESb200GfJiJ7vmcb7EWbH7yum1Z13alBWm18TlcaNZZrP5rF+9YlgzTLFVsTZ+JO/3bbj8no83uUZUqMbXvvdexNh4cV7282ufk9aRnG+xbtSt40rbn0Vatl6p1pWXpkn9zz2evRk07GLL1YvzZcqwlrp92Q1jcsZ8nlpVeJcmvey6slx5JpKxGrwruEpypVNKb/2Otgz9Ud1XPi7um8OZlqgk3uXolzr11KyQldGUb6AAAAAAAAAAAAAAAAAAAAAAAANevUMMwhcbVZFeyalURWruElJWZWtZZivZZ8pzGFaO20lzXVE+HJFlXLimspEsIdFgxMFjDMdixliY2+fKV79SGuGsX6/Vv1TrT6sTNfUsGJjb5aG9Mx2aeZ0bq/axy/EMf8yzx76nT5wsOvcpYa7t3bZLejWzTAqUXZdL/Mzmx6nskwZumY25XxJJ0sQrLYn40RrS9l7p3hnH7o6dJ7Odkq6Lga6aJVWYbhlqAAAAAAAAAAAAAAAAAAAAA8bAxzqruBp1Kqbtc1tLeqLzOViteVmkIivFNXexVme8rEQi8Ji2q8ZU5b372Neqad28xExqXScPWTim+bSudTHO6RLlX1EsyZu1egAAAAB4xoa2PfoZS53/AIkuCPxw+MK04r2RVwVi2P6N8m4szxSZYx1i0TtHM6cu49wFqyKcR0WmHWx366Qh8sqeW9y5jyIslF9yXN47JyX1LdbKd8c/JacLioy5NM3V5iY82yZYAPGwCYC4C4DUu4DUu4HoAAAAAAPLgegAAFZ4yzr8PTcr8k39BLMRMzqHEf7XryvJ1Z3k3J+qVk5O9kr7Lc4WTLabTMS+qcTg4aYKVtWJmIj0h7HMqz/6s/8ANL+TTrt81j4XBH8kfaHZsowL/C0lJty03bb3u3c6ERMVh855eWt+Tea+W/8ACL4qflUXZrl3FabnaPr1DktLMKjcpa5K8trNq1ttvoVeRb8eoe28F4tfhIm8RO+7P/alb/vVP80v5Ieu3zdT4TB/RH2h2Pwvpz/C66kpSc5NrU23ZbLn73OtxIn3e59Xz/2hvT4vopERFY9PmuDZZmYjzcJ8a/cx67YjbQzLHuO0N2rN9drlDlci1baqt8fFW/8AE2sHilUipfYnxciMldosuKaW0zXLXoitOlX4x4j/AAtOUlu0m17u2xiZ1G22Kk3vFY9Z05V/xpjXG0q7ff0w/wDU4l897dp7vpdPAuFERPu+/wBZ/VPcD8Q4uvioU3WejnNWjulva9jfjTabdMOd4z4dw+PxbZIp+L07z5/d1PG4uNGLlJ++50a4+h4WZmezjfGXFf4mq/K/KttX6rdY+3uc3Nkjq7Pa+EeBzOOL5/X0/X9FZliZvnJkPVaXpcfD4+KPw0iP/vm15Yyz3k/nexv7rJrekEeI8Pq6IvXf1beGzGrCzhUlH4No0i9o8pWb8fDkj8VYl0HgPjqrKrGhXetS2jJ/mT6b9ehe43KtNumzy3jXgWKmKc2CNa849HVTpPFKH4lZzOjh6qhKUJOnNRlBuMovTs4yTTT9wOMeH/F2NnjqEKmMxE4Oa1RnWqyjJf4k5WYFh8XePK6qU6OHrTpOLc5ypTnTk+kYtxauvzO3sgJHwl4rryw+IniMRUq6WtLq1Jz07b21N2AoOdcdY7EYyo6WKrwhKemnCnVqRgor0pqMZW3td/EDFnPF2OhV0Qx2J9MYxdq9XeXOT2l3lb5AfonhXOIUcBh5YvExU3TTlOvUSbct95ze/MCy4fFQqRUoTjOL5Si1JP4NAYMZmtGkr1KsILvOUYr6tgamG4qwVR6YYzDyl2jWpN/RS9gNPijiOGGg5OS5N81vZdNwOKcJ+J2ZYjF0qUq8dM5pS9MVaN997dgLD4w8WYiEIQw1WpTfmanKjKUXpjF7OUHyu19ALD4L5rVlgZ1sXiJzcqj0yrVJS0xiujm9lu/oBdqHFOCnLTHGYeUv0qtScvopXAlVJNXTuvYDknivj7ry7/maj9ef2TIeRbpxzLo+E4Pf8ulfz39nPThvqjLhKijOLkrpO7Rms6nu0y1takxXzWx8byuvzWW1k9P2TsXJ5UT6PKR7M3/3P7IzNuIPOi16l2u7/e5rHJiJ3pt+zVp7Tf8Asr9OFkl2Ktp3O3qMOOMdIpHoy0KeqSiurS+piI3La9umsz8ndqGYUsDhYKclFQgr3723+/Q71dY6Rv0fKMvvOXybTSNzaZ0o2c+JtWTaw8FFfqndt/CKe3zKOXm77Uj7vUcL2Wrrq5Nu/wAq/wDM/pr6q1iuLsZO+rETS7RehfYqzyMtu23cp4NwMUb93H1nv/lrU+J8TfbE1G+v95N/a5rNr+ravB8Pydq0pP0iv6JbLeOsTSa1S1pdGaxbSvyPAeLkj8MaleHxxGeFdWC3inqj1ukdfj5YtV4jxLw3JxMvTbynylyrG57WxMVGtU1vZu6Sv16JFDLlzeVt6e04PA8Nm0WxRWbRG+0zP/LUKrvt7K8zq4eTlRbjJq11HU/lsS4pyRO6Od4hTiZKxTkzGvPUzpcMNUxONwc/OqTvJ6U7aJWtvb08t+xbrlv0/vHjvE8PGxZ6fCxGtb89x59vVVsVwzKCf949uS2/gj6cfyWP9Y5kdtx9v+2DKqVOEm6s2/bZ/awtWlO8JK8rn86s4a94nz12/uxZvOnUfoi0vdIfFzEahNx/ZiZmJzW7fKP1/wCmqlZWKfnL1sapXXyXTw74dqVMRCtKLjTg77ppyfRRXb3LvF49uqLWjUPM+O+MYIw2wYrdVp7dvKPrLtiOq8E5v4qUb0pe6f7AcA4Lq6MXTk3a139EBjzCcsXWr1uivL/xS9K+iQEjkmbeRgMQk7Oc1GPfePP6X+gHvAeV+ZUlVkvTTV79L9P9ewEFWcqmIlpV5SqNxXxlsgJPijA4qLjUxNTVJ2ildvQrbRS5JJLoBePBzOq8aWJhGTaUU4qTdlLoBWM5yfEVq7qYzF0tTfqvUbcV2hBrZewEBm0KdOaVGrKaXN9L+zXMCeziVSvl9CpVqN+Xq0rnfVJRV38gNHgjhyWOrunGbhaN247u3+rAX3iThXFeXToQnFUYwtVqSXrlu9lFe1uwHPOIMfNzWG1yVCi1CMb7O35qkorZybu7gSdHhyjVUFhsWlN21ebK0flaN079wO9+HWXYrCYKVPE1oVUmnScHNtRtum5Lv2A5txzjPMxVukU383sv6lDnX1WKvWeyvH6st8s+kaQRzHumSOHk46oxbV7bEuLDbJ5Odz/E8PCiJyb7+WmvKUk7ODJvg7/OHNj2l40+lnirerS4tMjyce1K7lc4XjGHl5Pd0id/mykDrpbhejqxEW+UPU/kT8anVkiHJ8b5HueHe0ecxr7veKM4lia0rv0U3aK6ausvjvYn5uSZt0uV7McKtMM55jvPl9ETFXdii9VM6ja/4PhelToJzWqpNbe119i9Xpx17eb5/wCJc7NzM81idUrOoj5/nPzUXiHK/JnFqSu2tl03JJt1Y56kfh/VXmUjH8/7MJzX0VaeBKWuVWL/AC6Lvtdci7wd9by3tV0/DV3577K9m8V+Imo8o2Xze7+1jbnX7xVD7KcfVL5Z9e32a5Qevdf4J4Yg8NTnNbtX+52eNXoxbfMvHs/vubb5R2TFepCLlsrJNb+xTyx126u6vip01iHN+LMzs3o3v8P6EuOm47pr5JUmnXb3cZanu9v/AKQ5cGS1tvTeH+LcHjYK0me/r29U9kfD9bES/JKMP1bftc1rxbdWrJuT7RceuKZw97ekTEr/AJHwNTg05Ru+73f3OjjxUr5Q8ZyvEOTyJ/eXmfy8o+y+YDBxpqyROoN0MKN4kU702B+WZXhJpOzTaAvGV5O6eW1KslvUU2vglt9/2Aosbvbu+XuB16GW/gMpu1apODqS+Lj6V+31YFJ8MsD52Y0U1dJ6n8I7gTvjFWXmQgu7f0Vv6sCvYPMamGwEvLbjKvPS5LZqMU7pPpey+4Grw9llKspyrV/LUd7XtKV/dgRuY+X5jVK+hbJu95e4Fw4uj5WAw1O3PTf6N/wBIeCef0MLiJxqxlKdXTCnpSe7fW7XsB3Tit06dGbcb2jJ2Vrysr2XuwPzziq+Bx1XZTpTkm7txjy6Pmm/4Aq+bYWFGpppVNduq6PtdcwO++HWOqrJoyrN7uWhy5uFkk/hfUBzrGVvMq1J95NL4R2/e5x+XfqyfR9I9neP7rhxM+du7GVXedE4SyqP4TVJXcm2jq8Ouse/m+fe0Wf3nL6I/lj/ACjc1wEYu9iezj17KXXd60322+v+kUOXbyq9b7M4e18v/qH0UnrFu4My5ypVqiXTSv3Ohwad5s8d7V8j8NMUevdUcTB06s4y2vJyV+t3doj5mKYv1ei17N87HfjxhmdWh7CVmn2dym9NMbjS4VOL1KEbx9SSVul0rFiMtfOXlcngOXrnotGlTxtd1Z65fJdjS+WbRqPJ1PD/AAnHxZ65ndvn+jyhRlOSjGLlJ8kuZHFZnydHNnx4a9eS0RH5ui5PlbwuDlKStOfP4LkvudbiY+ivfzfOvHPEfjM0dP8ADHl+rmvmanKXVzl9nb+hz+VO8svZ+BY4pwaa9e76iyB15dQ4R47lUnSwyoLe0bptWS2btbsdHFypvqmniPE/AKYqX5E5J9Z1pccbh09WytZ3v1M676efpftG3F+KsQo1dMEleX2W72M5J6Me4dLwrDHI5VaWjceqMjibcox+hS+IyfN7H/ReF/tw6T4V1alXzHN+iKSirK13/sW+Na19zaXmvaDjcbjRSuKupl0aFIvw8tLPFGzR9AQvEeVefCwHOqPhBhpTcqlNtNtv11Fz58pAWbNeCqcsPHDwjanGGhK7fptb8zd7+/MCv5R4QYSMk6lJuzTXrqLluv8AmAs3FnCaxUPLkvS1ZpXWy6XQGhwp4b4bBz82FNqrZpS11Hs+fpcrfYDSz/w2pYutrqxcrbL1Sjtf2aA1cd4W0vJ8qEPRe9nKUmn7Nu6AjMH4NUFvJTl7OW32swN+j4RYaVTVUpXTtspTglZWVlFq2yAk898OqdanGnpbhFJR1OTkrcvW3q+4GLhjwpwtCrCq6cnOElKD11ElKLunZPflyYF2z/KvOjZActzDwkpVJuWlxbd3oen7boDfyLwewsJqVSDqWfKpJtfOKsn8wLvnmU6qPlwVklZJbJJKySQHOH4eSXKc7fL+CtPFx2ncu1i8e5mOkUrMaj8mXC+HzcvVOdvZpf0MfCYvkk/aLnz/ADR9l6wuWeVSjTinaKsr8/mTVrFa6hy82a2fJOS/nPm1q/Dbqrfl+5nW2k31GoVLE+HUnOUlKS1O+1vtsR34+O87ld43jPK42P3eOYiPo8o+HEm95zt7NfwafB4vks/tHzv6o+zoXDXDUMNQdKOppu7cmm7tW6JbbE2PHXHGqubzObl5d4vl84jSC4j4GhVu7G8xGu6tS1qzus6lSMZwHUg/RKSXbn+5Utx8dvR3MHjnNxRrq39Wn/wjX/V9kR/B0W49peV8qpDL+BakpJTk2vbb9jPwuOEWT2g5l47TEfSHSuHOEqWHjtFXfPu/iyzixxEeTicnk5c1uq9pn6pLOsrVWm4pdCXUQrOZY7w5epuLcbvez2fyZFfBS/eYdHi+K8rjR047dvk1V4eVf1y+xF8FjdCPabmx8vstvBfBCw1VVnKbkk0k7ad+vI3pxqUt1Qq8rxvk8nFOLJrU/ktWNTUZJLfffqY6e6hEuYZ5wbUq1NabXPl7i2Ot41Kzxebl4t5vinvLSo8BVG95St8v4NY4mP5L37Rc7+qPs6dwXkMcJScVqd3duTTd7eyWxLTFXH2q5vM52Xl2i+We8RpY0iWFJ6ZAAAAALAAAAAAsAAAAAHlgPQPmcbgYpUvYwy9jRXYD60rsB9fID2xlgsB6B8VFcxLMNaeET6GNNupjlgo/pQ0dTJh8Mk+RjpJs3DdoAeaQPNK7AepAa86V2aab7fP4ZGdG33HDrsZ012zQjYyw+gAAAAAAAAAAAAAAAAAAAAAAAAAAAAAAAAAAAAAAAAAAAAAAA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UUExIWFBUWFhYXFBgUGBUUFRQXFRUdGBUUFBQYHCggGBwlHBQUITEhJSkrLi4uFx8zODMsNygtLisBCgoKDg0OGxAQGywkICQsLCwsLCwsLCwsLCwsLCwsLCwsLCwsLCwsLDQsLCwsLCwsLCwsLCwsLCwsLCwsLCwsLP/AABEIAKQBNAMBEQACEQEDEQH/xAAcAAEAAgMBAQEAAAAAAAAAAAAABQYDBAcBAgj/xAA7EAACAQIEBAQEBQEGBwAAAAAAAQIDEQQFEiEGMUFRBxMiYXGBkaEUMlKx0cEVI2KS8PEWQkNTgtLh/8QAGwEBAAIDAQEAAAAAAAAAAAAAAAMEAQIFBgf/xAA1EQEAAgIBAgMGAwcEAwAAAAAAAQIDEQQSIQUxQQYTFFFxkSJh0RYjMkJSobEVU8HhM4Hw/9oADAMBAAIRAxEAPwDuIAAAAAAAAAAAAAAAAAAAAAAAAAAAPiq9gInNq1zEt6wkMuf93H4GWs+ZWV2viGGyAAAAAAAAAAAAAAAAAAAAAAAAAAAAAAAAAAAAAAAAGHFu0QzCt42tuzSZS1hPZTO9KPsrG8IrebLf1BhnAAAAAAAAAAAAAAAAAAAAAAAAAAAAAAAAAAAAAAAADQzWvaJiW1Y3Kr16l7/Ahm3dZiFjyKVqKJo8la3m2aLvJv3MsNsMAAAAAAAAAAAAAAAAAAAAAAAAAAAAAAAAAAAAAAB5N7MCsZxit2aWlNjqilK8W/ZlXf4oWZjUbWrK4/3cN+i/YuKNvNtUo23MjZDAAAAAAAAAAAAAAAAAAAAAAAAAAAAAAAAAAAAAAAYcTK0X8GBT8ye7IMkreKOzBFWpzZXrO7wlv5JfL8W3GK7Jci8pTHqn6HJGWrOGAAAAAAAAAAAAAAAAAAAAAAAAAAAAAAAAAAAAAAA1MZNWDMKpndOyvFpu/L2I7ViU1LzCE/tLVFxezIK4+m21iZ3CWyevyLG0E1XDBzukboJbYYAAAAAAAAAAAAAAAAAAAAAAAAAAAAAAAAAAAAPGwI3HZtGGxrN4hvWkyruZZ4mtmY6olv7uYV7EZ1Z3XQbbdCGqYpOWxrMpKwsOTVdkRzfu2mvZcMoxRPEqt4TsXc2RvQAAAAAAAAAAAAAAAAAAAAAAAAAAAAAAAAAAANTFYhJGGYhWMViYqe+6bsU+RC7ijsw55kycNUdirGW1O6WurdpUXNMA4bpt97k9ORvzbTiaFGDdjeckNoxrfk8LJLsitOX8TM07JLAY7RKz7l/HfcKeSi1YLMk1zJtq01bv4tdxtrpo4zN4wMTaG8UmWP8AtlTpyfJmd7YmupbGW41She/WwazHdIxlcyw+gAAAAAAAAAAAAAAAAAAAAAAAAAAAAMNepZBlWs5xlkR2tpNSm1WxlZu3fmUcl/NepXS65PPz8Mu9rfYhivVWdK+SejJtAZhkjnqVuRU6tL0ZKzEd1bpZa4ys11N7ZOyWITeXUbVLf4TXqhi0dkfnknSbZe419zpXy1jTzKs33s2W731HZBXH80hWzlxvuIvuGJx6an4xyi5yfwNZt30z06eSzP0aYu7fO39SbqiIRRSZnaRyDMbXXubVnsjyV7rxhZtpfA3QNsAAAAAAAAAAAAAAAAAAAAAAAAAAABgRmZVbIw2rCs5o15akylktPVK9jhB4CvGdTS+n3KWeJXaa0v8AkGG8uDXRu6LXBpOpmXN5duq3ZIuinfbmWZ42Od9laMkqznWUpS1LqcXkYpx27+Tq8bP1RqUVl+1ZJ+6/gh2s5I/CiuO4uOldWW+NbUyhidxuENkOFcqnskWcub8LMU2+87m4O3vsMFtsWp3bNOV8In2kYm+rsdL4ynD7SftcxfN3iCMeofGU4/TWs/1fLmX8c9oU81XVcsxKcUTqcpJMMPQAAAAAAAAAAAAAAAAAAAAAAAAAA+ZAQWdVbI1lLSFMzDEOVNrsynf+JdpHZH5BllWrVTjF6b897EFq9U6TdcVjcuu4enpil2RfwU6KacnJbc7fZK1hq4+F4vbkc/xCs9O02C2raQ08Am1OPTmcjpmY7OhGbX4ZQPHOF1+W0u9yfHPdnB5Png7LrSTa2kmvhYx3tbpb5rTWu4ZuLeGnNOUV+X9iWYvinUtMWat4jfmicrwV6NSHsnv7cyvOXcrUxrTey3CPy33SkY6u5aYqpOPi6c79nf6HT4uXcaVs1Oy8cKZvqivUt+/M6MS5t66lfcNLZbmyFsAAAAAAAAAAAAAAAAAAAAAAAAADxsDVxNeyMTLaIVfOq7k7R3ZDayxSqDw+TVZ1YppxTfOxBbcp4vEQ6Ng8JGnFRikrLoizSkVhRvebS2ESb200GfJiJ7vmcb7EWbH7yum1Z13alBWm18TlcaNZZrP5rF+9YlgzTLFVsTZ+JO/3bbj8no83uUZUqMbXvvdexNh4cV7282ufk9aRnG+xbtSt40rbn0Vatl6p1pWXpkn9zz2evRk07GLL1YvzZcqwlrp92Q1jcsZ8nlpVeJcmvey6slx5JpKxGrwruEpypVNKb/2Otgz9Ud1XPi7um8OZlqgk3uXolzr11KyQldGUb6AAAAAAAAAAAAAAAAAAAAAAAANevUMMwhcbVZFeyalURWruElJWZWtZZivZZ8pzGFaO20lzXVE+HJFlXLimspEsIdFgxMFjDMdixliY2+fKV79SGuGsX6/Vv1TrT6sTNfUsGJjb5aG9Mx2aeZ0bq/axy/EMf8yzx76nT5wsOvcpYa7t3bZLejWzTAqUXZdL/Mzmx6nskwZumY25XxJJ0sQrLYn40RrS9l7p3hnH7o6dJ7Odkq6Lga6aJVWYbhlqAAAAAAAAAAAAAAAAAAAAA8bAxzqruBp1Kqbtc1tLeqLzOViteVmkIivFNXexVme8rEQi8Ji2q8ZU5b372Neqad28xExqXScPWTim+bSudTHO6RLlX1EsyZu1egAAAAB4xoa2PfoZS53/AIkuCPxw+MK04r2RVwVi2P6N8m4szxSZYx1i0TtHM6cu49wFqyKcR0WmHWx366Qh8sqeW9y5jyIslF9yXN47JyX1LdbKd8c/JacLioy5NM3V5iY82yZYAPGwCYC4C4DUu4DUu4HoAAAAAAPLgegAAFZ4yzr8PTcr8k39BLMRMzqHEf7XryvJ1Z3k3J+qVk5O9kr7Lc4WTLabTMS+qcTg4aYKVtWJmIj0h7HMqz/6s/8ANL+TTrt81j4XBH8kfaHZsowL/C0lJty03bb3u3c6ERMVh855eWt+Tea+W/8ACL4qflUXZrl3FabnaPr1DktLMKjcpa5K8trNq1ttvoVeRb8eoe28F4tfhIm8RO+7P/alb/vVP80v5Ieu3zdT4TB/RH2h2Pwvpz/C66kpSc5NrU23ZbLn73OtxIn3e59Xz/2hvT4vopERFY9PmuDZZmYjzcJ8a/cx67YjbQzLHuO0N2rN9drlDlci1baqt8fFW/8AE2sHilUipfYnxciMldosuKaW0zXLXoitOlX4x4j/AAtOUlu0m17u2xiZ1G22Kk3vFY9Z05V/xpjXG0q7ff0w/wDU4l897dp7vpdPAuFERPu+/wBZ/VPcD8Q4uvioU3WejnNWjulva9jfjTabdMOd4z4dw+PxbZIp+L07z5/d1PG4uNGLlJ++50a4+h4WZmezjfGXFf4mq/K/KttX6rdY+3uc3Nkjq7Pa+EeBzOOL5/X0/X9FZliZvnJkPVaXpcfD4+KPw0iP/vm15Yyz3k/nexv7rJrekEeI8Pq6IvXf1beGzGrCzhUlH4No0i9o8pWb8fDkj8VYl0HgPjqrKrGhXetS2jJ/mT6b9ehe43KtNumzy3jXgWKmKc2CNa849HVTpPFKH4lZzOjh6qhKUJOnNRlBuMovTs4yTTT9wOMeH/F2NnjqEKmMxE4Oa1RnWqyjJf4k5WYFh8XePK6qU6OHrTpOLc5ypTnTk+kYtxauvzO3sgJHwl4rryw+IniMRUq6WtLq1Jz07b21N2AoOdcdY7EYyo6WKrwhKemnCnVqRgor0pqMZW3td/EDFnPF2OhV0Qx2J9MYxdq9XeXOT2l3lb5AfonhXOIUcBh5YvExU3TTlOvUSbct95ze/MCy4fFQqRUoTjOL5Si1JP4NAYMZmtGkr1KsILvOUYr6tgamG4qwVR6YYzDyl2jWpN/RS9gNPijiOGGg5OS5N81vZdNwOKcJ+J2ZYjF0qUq8dM5pS9MVaN997dgLD4w8WYiEIQw1WpTfmanKjKUXpjF7OUHyu19ALD4L5rVlgZ1sXiJzcqj0yrVJS0xiujm9lu/oBdqHFOCnLTHGYeUv0qtScvopXAlVJNXTuvYDknivj7ry7/maj9ef2TIeRbpxzLo+E4Pf8ulfz39nPThvqjLhKijOLkrpO7Rms6nu0y1takxXzWx8byuvzWW1k9P2TsXJ5UT6PKR7M3/3P7IzNuIPOi16l2u7/e5rHJiJ3pt+zVp7Tf8Asr9OFkl2Ktp3O3qMOOMdIpHoy0KeqSiurS+piI3La9umsz8ndqGYUsDhYKclFQgr3723+/Q71dY6Rv0fKMvvOXybTSNzaZ0o2c+JtWTaw8FFfqndt/CKe3zKOXm77Uj7vUcL2Wrrq5Nu/wAq/wDM/pr6q1iuLsZO+rETS7RehfYqzyMtu23cp4NwMUb93H1nv/lrU+J8TfbE1G+v95N/a5rNr+ravB8Pydq0pP0iv6JbLeOsTSa1S1pdGaxbSvyPAeLkj8MaleHxxGeFdWC3inqj1ukdfj5YtV4jxLw3JxMvTbynylyrG57WxMVGtU1vZu6Sv16JFDLlzeVt6e04PA8Nm0WxRWbRG+0zP/LUKrvt7K8zq4eTlRbjJq11HU/lsS4pyRO6Od4hTiZKxTkzGvPUzpcMNUxONwc/OqTvJ6U7aJWtvb08t+xbrlv0/vHjvE8PGxZ6fCxGtb89x59vVVsVwzKCf949uS2/gj6cfyWP9Y5kdtx9v+2DKqVOEm6s2/bZ/awtWlO8JK8rn86s4a94nz12/uxZvOnUfoi0vdIfFzEahNx/ZiZmJzW7fKP1/wCmqlZWKfnL1sapXXyXTw74dqVMRCtKLjTg77ppyfRRXb3LvF49uqLWjUPM+O+MYIw2wYrdVp7dvKPrLtiOq8E5v4qUb0pe6f7AcA4Lq6MXTk3a139EBjzCcsXWr1uivL/xS9K+iQEjkmbeRgMQk7Oc1GPfePP6X+gHvAeV+ZUlVkvTTV79L9P9ewEFWcqmIlpV5SqNxXxlsgJPijA4qLjUxNTVJ2ildvQrbRS5JJLoBePBzOq8aWJhGTaUU4qTdlLoBWM5yfEVq7qYzF0tTfqvUbcV2hBrZewEBm0KdOaVGrKaXN9L+zXMCeziVSvl9CpVqN+Xq0rnfVJRV38gNHgjhyWOrunGbhaN247u3+rAX3iThXFeXToQnFUYwtVqSXrlu9lFe1uwHPOIMfNzWG1yVCi1CMb7O35qkorZybu7gSdHhyjVUFhsWlN21ebK0flaN079wO9+HWXYrCYKVPE1oVUmnScHNtRtum5Lv2A5txzjPMxVukU383sv6lDnX1WKvWeyvH6st8s+kaQRzHumSOHk46oxbV7bEuLDbJ5Odz/E8PCiJyb7+WmvKUk7ODJvg7/OHNj2l40+lnirerS4tMjyce1K7lc4XjGHl5Pd0id/mykDrpbhejqxEW+UPU/kT8anVkiHJ8b5HueHe0ecxr7veKM4lia0rv0U3aK6ausvjvYn5uSZt0uV7McKtMM55jvPl9ETFXdii9VM6ja/4PhelToJzWqpNbe119i9Xpx17eb5/wCJc7NzM81idUrOoj5/nPzUXiHK/JnFqSu2tl03JJt1Y56kfh/VXmUjH8/7MJzX0VaeBKWuVWL/AC6Lvtdci7wd9by3tV0/DV3577K9m8V+Imo8o2Xze7+1jbnX7xVD7KcfVL5Z9e32a5Qevdf4J4Yg8NTnNbtX+52eNXoxbfMvHs/vubb5R2TFepCLlsrJNb+xTyx126u6vip01iHN+LMzs3o3v8P6EuOm47pr5JUmnXb3cZanu9v/AKQ5cGS1tvTeH+LcHjYK0me/r29U9kfD9bES/JKMP1bftc1rxbdWrJuT7RceuKZw97ekTEr/AJHwNTg05Ru+73f3OjjxUr5Q8ZyvEOTyJ/eXmfy8o+y+YDBxpqyROoN0MKN4kU702B+WZXhJpOzTaAvGV5O6eW1KslvUU2vglt9/2Aosbvbu+XuB16GW/gMpu1apODqS+Lj6V+31YFJ8MsD52Y0U1dJ6n8I7gTvjFWXmQgu7f0Vv6sCvYPMamGwEvLbjKvPS5LZqMU7pPpey+4Grw9llKspyrV/LUd7XtKV/dgRuY+X5jVK+hbJu95e4Fw4uj5WAw1O3PTf6N/wBIeCef0MLiJxqxlKdXTCnpSe7fW7XsB3Tit06dGbcb2jJ2Vrysr2XuwPzziq+Bx1XZTpTkm7txjy6Pmm/4Aq+bYWFGpppVNduq6PtdcwO++HWOqrJoyrN7uWhy5uFkk/hfUBzrGVvMq1J95NL4R2/e5x+XfqyfR9I9neP7rhxM+du7GVXedE4SyqP4TVJXcm2jq8Ouse/m+fe0Wf3nL6I/lj/ACjc1wEYu9iezj17KXXd60322+v+kUOXbyq9b7M4e18v/qH0UnrFu4My5ypVqiXTSv3Ohwad5s8d7V8j8NMUevdUcTB06s4y2vJyV+t3doj5mKYv1ei17N87HfjxhmdWh7CVmn2dym9NMbjS4VOL1KEbx9SSVul0rFiMtfOXlcngOXrnotGlTxtd1Z65fJdjS+WbRqPJ1PD/AAnHxZ65ndvn+jyhRlOSjGLlJ8kuZHFZnydHNnx4a9eS0RH5ui5PlbwuDlKStOfP4LkvudbiY+ivfzfOvHPEfjM0dP8ADHl+rmvmanKXVzl9nb+hz+VO8svZ+BY4pwaa9e76iyB15dQ4R47lUnSwyoLe0bptWS2btbsdHFypvqmniPE/AKYqX5E5J9Z1pccbh09WytZ3v1M676efpftG3F+KsQo1dMEleX2W72M5J6Me4dLwrDHI5VaWjceqMjibcox+hS+IyfN7H/ReF/tw6T4V1alXzHN+iKSirK13/sW+Na19zaXmvaDjcbjRSuKupl0aFIvw8tLPFGzR9AQvEeVefCwHOqPhBhpTcqlNtNtv11Fz58pAWbNeCqcsPHDwjanGGhK7fptb8zd7+/MCv5R4QYSMk6lJuzTXrqLluv8AmAs3FnCaxUPLkvS1ZpXWy6XQGhwp4b4bBz82FNqrZpS11Hs+fpcrfYDSz/w2pYutrqxcrbL1Sjtf2aA1cd4W0vJ8qEPRe9nKUmn7Nu6AjMH4NUFvJTl7OW32swN+j4RYaVTVUpXTtspTglZWVlFq2yAk898OqdanGnpbhFJR1OTkrcvW3q+4GLhjwpwtCrCq6cnOElKD11ElKLunZPflyYF2z/KvOjZActzDwkpVJuWlxbd3oen7boDfyLwewsJqVSDqWfKpJtfOKsn8wLvnmU6qPlwVklZJbJJKySQHOH4eSXKc7fL+CtPFx2ncu1i8e5mOkUrMaj8mXC+HzcvVOdvZpf0MfCYvkk/aLnz/ADR9l6wuWeVSjTinaKsr8/mTVrFa6hy82a2fJOS/nPm1q/Dbqrfl+5nW2k31GoVLE+HUnOUlKS1O+1vtsR34+O87ld43jPK42P3eOYiPo8o+HEm95zt7NfwafB4vks/tHzv6o+zoXDXDUMNQdKOppu7cmm7tW6JbbE2PHXHGqubzObl5d4vl84jSC4j4GhVu7G8xGu6tS1qzus6lSMZwHUg/RKSXbn+5Utx8dvR3MHjnNxRrq39Wn/wjX/V9kR/B0W49peV8qpDL+BakpJTk2vbb9jPwuOEWT2g5l47TEfSHSuHOEqWHjtFXfPu/iyzixxEeTicnk5c1uq9pn6pLOsrVWm4pdCXUQrOZY7w5epuLcbvez2fyZFfBS/eYdHi+K8rjR047dvk1V4eVf1y+xF8FjdCPabmx8vstvBfBCw1VVnKbkk0k7ad+vI3pxqUt1Qq8rxvk8nFOLJrU/ktWNTUZJLfffqY6e6hEuYZ5wbUq1NabXPl7i2Ot41Kzxebl4t5vinvLSo8BVG95St8v4NY4mP5L37Rc7+qPs6dwXkMcJScVqd3duTTd7eyWxLTFXH2q5vM52Xl2i+We8RpY0iWFJ6ZAAAAALAAAAAAsAAAAAHlgPQPmcbgYpUvYwy9jRXYD60rsB9fID2xlgsB6B8VFcxLMNaeET6GNNupjlgo/pQ0dTJh8Mk+RjpJs3DdoAeaQPNK7AepAa86V2aab7fP4ZGdG33HDrsZ012zQjYyw+gAAAAAAAAAAAAAAAAAAAAAAAAAAAAAAAAAAAAAAAAAAAAAAA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364380"/>
            <a:ext cx="4426744" cy="235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2" name="Picture 8"/>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37" b="98954" l="286" r="99143"/>
                    </a14:imgEffect>
                  </a14:imgLayer>
                </a14:imgProps>
              </a:ext>
              <a:ext uri="{28A0092B-C50C-407E-A947-70E740481C1C}">
                <a14:useLocalDpi xmlns:a14="http://schemas.microsoft.com/office/drawing/2010/main" val="0"/>
              </a:ext>
            </a:extLst>
          </a:blip>
          <a:srcRect/>
          <a:stretch>
            <a:fillRect/>
          </a:stretch>
        </p:blipFill>
        <p:spPr bwMode="auto">
          <a:xfrm>
            <a:off x="1634544" y="747511"/>
            <a:ext cx="333375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7" name="Content Placeholder 3"/>
          <p:cNvSpPr>
            <a:spLocks noGrp="1"/>
          </p:cNvSpPr>
          <p:nvPr>
            <p:ph idx="1"/>
          </p:nvPr>
        </p:nvSpPr>
        <p:spPr>
          <a:xfrm>
            <a:off x="1295400" y="1596712"/>
            <a:ext cx="3118834" cy="2667000"/>
          </a:xfrm>
        </p:spPr>
        <p:txBody>
          <a:bodyPr/>
          <a:lstStyle/>
          <a:p>
            <a:pPr lvl="2">
              <a:defRPr/>
            </a:pPr>
            <a:r>
              <a:rPr altLang="en-US" sz="1600" b="1" dirty="0" smtClean="0">
                <a:solidFill>
                  <a:schemeClr val="accent6">
                    <a:lumMod val="50000"/>
                  </a:schemeClr>
                </a:solidFill>
                <a:ea typeface="ＭＳ Ｐゴシック" pitchFamily="34" charset="-128"/>
              </a:rPr>
              <a:t>Draw </a:t>
            </a:r>
            <a:r>
              <a:rPr altLang="en-US" sz="1600" b="1" dirty="0">
                <a:solidFill>
                  <a:schemeClr val="accent6">
                    <a:lumMod val="50000"/>
                  </a:schemeClr>
                </a:solidFill>
                <a:ea typeface="ＭＳ Ｐゴシック" pitchFamily="34" charset="-128"/>
              </a:rPr>
              <a:t>carousels based on what’s trending on </a:t>
            </a:r>
            <a:r>
              <a:rPr altLang="en-US" sz="1600" b="1" dirty="0" smtClean="0">
                <a:solidFill>
                  <a:schemeClr val="accent6">
                    <a:lumMod val="50000"/>
                  </a:schemeClr>
                </a:solidFill>
                <a:ea typeface="ＭＳ Ｐゴシック" pitchFamily="34" charset="-128"/>
              </a:rPr>
              <a:t>Directv</a:t>
            </a:r>
            <a:endParaRPr lang="en-US" altLang="en-US" sz="1600" b="1" dirty="0" smtClean="0">
              <a:solidFill>
                <a:schemeClr val="accent6">
                  <a:lumMod val="50000"/>
                </a:schemeClr>
              </a:solidFill>
              <a:ea typeface="ＭＳ Ｐゴシック" pitchFamily="34" charset="-128"/>
            </a:endParaRPr>
          </a:p>
          <a:p>
            <a:pPr lvl="2">
              <a:defRPr/>
            </a:pPr>
            <a:endParaRPr altLang="en-US" sz="1600" b="1" dirty="0">
              <a:solidFill>
                <a:schemeClr val="accent6">
                  <a:lumMod val="50000"/>
                </a:schemeClr>
              </a:solidFill>
              <a:ea typeface="ＭＳ Ｐゴシック" pitchFamily="34" charset="-128"/>
            </a:endParaRPr>
          </a:p>
          <a:p>
            <a:pPr lvl="2">
              <a:defRPr/>
            </a:pPr>
            <a:r>
              <a:rPr altLang="en-US" sz="1600" b="1" dirty="0">
                <a:solidFill>
                  <a:schemeClr val="accent6">
                    <a:lumMod val="50000"/>
                  </a:schemeClr>
                </a:solidFill>
                <a:ea typeface="ＭＳ Ｐゴシック" pitchFamily="34" charset="-128"/>
              </a:rPr>
              <a:t>Source: User’s viewing history and CDN downloads </a:t>
            </a:r>
            <a:endParaRPr lang="en-US" altLang="en-US" sz="1600" b="1" dirty="0" smtClean="0">
              <a:solidFill>
                <a:schemeClr val="accent6">
                  <a:lumMod val="50000"/>
                </a:schemeClr>
              </a:solidFill>
              <a:ea typeface="ＭＳ Ｐゴシック" pitchFamily="34" charset="-128"/>
            </a:endParaRPr>
          </a:p>
          <a:p>
            <a:pPr lvl="2">
              <a:defRPr/>
            </a:pPr>
            <a:endParaRPr altLang="en-US" sz="1600" b="1" dirty="0">
              <a:solidFill>
                <a:schemeClr val="accent6">
                  <a:lumMod val="50000"/>
                </a:schemeClr>
              </a:solidFill>
              <a:ea typeface="ＭＳ Ｐゴシック" pitchFamily="34" charset="-128"/>
            </a:endParaRPr>
          </a:p>
          <a:p>
            <a:pPr lvl="2">
              <a:defRPr/>
            </a:pPr>
            <a:r>
              <a:rPr lang="en-US" altLang="en-US" sz="1600" b="1" dirty="0" smtClean="0">
                <a:solidFill>
                  <a:schemeClr val="accent6">
                    <a:lumMod val="50000"/>
                  </a:schemeClr>
                </a:solidFill>
                <a:ea typeface="ＭＳ Ｐゴシック" pitchFamily="34" charset="-128"/>
              </a:rPr>
              <a:t>B</a:t>
            </a:r>
            <a:r>
              <a:rPr altLang="en-US" sz="1600" b="1" dirty="0" smtClean="0">
                <a:solidFill>
                  <a:schemeClr val="accent6">
                    <a:lumMod val="50000"/>
                  </a:schemeClr>
                </a:solidFill>
                <a:ea typeface="ＭＳ Ｐゴシック" pitchFamily="34" charset="-128"/>
              </a:rPr>
              <a:t>uzz </a:t>
            </a:r>
            <a:r>
              <a:rPr altLang="en-US" sz="1600" b="1" dirty="0">
                <a:solidFill>
                  <a:schemeClr val="accent6">
                    <a:lumMod val="50000"/>
                  </a:schemeClr>
                </a:solidFill>
                <a:ea typeface="ＭＳ Ｐゴシック" pitchFamily="34" charset="-128"/>
              </a:rPr>
              <a:t>model to find trending content</a:t>
            </a:r>
            <a:r>
              <a:rPr altLang="en-US" sz="1600" dirty="0">
                <a:ea typeface="ＭＳ Ｐゴシック" pitchFamily="34" charset="-128"/>
              </a:rPr>
              <a:t>.</a:t>
            </a:r>
          </a:p>
        </p:txBody>
      </p:sp>
    </p:spTree>
    <p:extLst>
      <p:ext uri="{BB962C8B-B14F-4D97-AF65-F5344CB8AC3E}">
        <p14:creationId xmlns:p14="http://schemas.microsoft.com/office/powerpoint/2010/main" val="1989921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Schedule</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3</a:t>
            </a:fld>
            <a:endParaRPr lang="en-US" dirty="0"/>
          </a:p>
        </p:txBody>
      </p:sp>
      <p:sp>
        <p:nvSpPr>
          <p:cNvPr id="6" name="Content Placeholder 2"/>
          <p:cNvSpPr>
            <a:spLocks noGrp="1"/>
          </p:cNvSpPr>
          <p:nvPr>
            <p:ph sz="half" idx="1"/>
          </p:nvPr>
        </p:nvSpPr>
        <p:spPr>
          <a:xfrm>
            <a:off x="457200" y="609600"/>
            <a:ext cx="8229600" cy="6111875"/>
          </a:xfrm>
        </p:spPr>
        <p:txBody>
          <a:bodyPr/>
          <a:lstStyle/>
          <a:p>
            <a:r>
              <a:rPr lang="en-US" dirty="0"/>
              <a:t>Milestone Dates:</a:t>
            </a:r>
          </a:p>
          <a:p>
            <a:pPr lvl="1"/>
            <a:r>
              <a:rPr lang="en-US" dirty="0"/>
              <a:t>CDR – Completed 7/8/2014</a:t>
            </a:r>
          </a:p>
          <a:p>
            <a:pPr lvl="1"/>
            <a:r>
              <a:rPr lang="en-US" dirty="0" err="1"/>
              <a:t>ICDs</a:t>
            </a:r>
            <a:r>
              <a:rPr lang="en-US" dirty="0"/>
              <a:t> – Completed 7/22/2014 *Needed by IT</a:t>
            </a:r>
          </a:p>
          <a:p>
            <a:pPr lvl="1"/>
            <a:r>
              <a:rPr lang="en-US" dirty="0" err="1"/>
              <a:t>BSW</a:t>
            </a:r>
            <a:r>
              <a:rPr lang="en-US" dirty="0"/>
              <a:t> – Authorization/Authentication &amp; User Data Applications Development &amp; </a:t>
            </a:r>
            <a:r>
              <a:rPr lang="en-US" dirty="0" smtClean="0"/>
              <a:t>Subsystem </a:t>
            </a:r>
            <a:r>
              <a:rPr lang="en-US" dirty="0"/>
              <a:t>Completed 10/1/2014</a:t>
            </a:r>
          </a:p>
          <a:p>
            <a:pPr lvl="1"/>
            <a:r>
              <a:rPr lang="en-US" dirty="0" err="1"/>
              <a:t>BSW</a:t>
            </a:r>
            <a:r>
              <a:rPr lang="en-US" dirty="0"/>
              <a:t> – EDS Completed 11/5/2014</a:t>
            </a:r>
          </a:p>
          <a:p>
            <a:pPr lvl="1"/>
            <a:r>
              <a:rPr lang="en-US" dirty="0"/>
              <a:t>Mobile – Development and Unit Testing Completed 12/5/2014</a:t>
            </a:r>
          </a:p>
          <a:p>
            <a:pPr lvl="1"/>
            <a:r>
              <a:rPr lang="en-US" dirty="0"/>
              <a:t>PI Environment – Completed  11/20 *Needed by IT for integration testing</a:t>
            </a:r>
          </a:p>
          <a:p>
            <a:pPr lvl="1"/>
            <a:r>
              <a:rPr lang="en-US" dirty="0"/>
              <a:t>Subsystem Testing Completed – 1/21/2015</a:t>
            </a:r>
          </a:p>
          <a:p>
            <a:pPr lvl="1"/>
            <a:r>
              <a:rPr lang="en-US" dirty="0"/>
              <a:t>Mobile Release – Feb 2015</a:t>
            </a:r>
          </a:p>
          <a:p>
            <a:pPr lvl="1"/>
            <a:r>
              <a:rPr lang="en-US" dirty="0"/>
              <a:t>STB Release (NEO) – July 2015</a:t>
            </a:r>
          </a:p>
          <a:p>
            <a:endParaRPr lang="en-US" dirty="0"/>
          </a:p>
        </p:txBody>
      </p:sp>
    </p:spTree>
    <p:extLst>
      <p:ext uri="{BB962C8B-B14F-4D97-AF65-F5344CB8AC3E}">
        <p14:creationId xmlns:p14="http://schemas.microsoft.com/office/powerpoint/2010/main" val="2635445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23813" y="14288"/>
            <a:ext cx="8205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Analytics Resource Usage</a:t>
            </a:r>
          </a:p>
        </p:txBody>
      </p:sp>
      <p:graphicFrame>
        <p:nvGraphicFramePr>
          <p:cNvPr id="10" name="Table 9"/>
          <p:cNvGraphicFramePr>
            <a:graphicFrameLocks noGrp="1"/>
          </p:cNvGraphicFramePr>
          <p:nvPr>
            <p:extLst>
              <p:ext uri="{D42A27DB-BD31-4B8C-83A1-F6EECF244321}">
                <p14:modId xmlns:p14="http://schemas.microsoft.com/office/powerpoint/2010/main" val="300507689"/>
              </p:ext>
            </p:extLst>
          </p:nvPr>
        </p:nvGraphicFramePr>
        <p:xfrm>
          <a:off x="393700" y="1085850"/>
          <a:ext cx="8140700" cy="4781550"/>
        </p:xfrm>
        <a:graphic>
          <a:graphicData uri="http://schemas.openxmlformats.org/drawingml/2006/table">
            <a:tbl>
              <a:tblPr firstRow="1" bandRow="1" bandCol="1">
                <a:tableStyleId>{69012ECD-51FC-41F1-AA8D-1B2483CD663E}</a:tableStyleId>
              </a:tblPr>
              <a:tblGrid>
                <a:gridCol w="1357313"/>
                <a:gridCol w="1355725"/>
                <a:gridCol w="1357312"/>
                <a:gridCol w="1357313"/>
                <a:gridCol w="1355725"/>
                <a:gridCol w="1357312"/>
              </a:tblGrid>
              <a:tr h="549275">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Analytics</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CPU Intensive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I/O Intensive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Data Volume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Process Type</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smtClean="0">
                          <a:ln>
                            <a:noFill/>
                          </a:ln>
                          <a:solidFill>
                            <a:schemeClr val="bg1"/>
                          </a:solidFill>
                          <a:effectLst/>
                        </a:rPr>
                        <a:t>Comment</a:t>
                      </a:r>
                      <a:endParaRPr kumimoji="0" lang="en-US" altLang="en-US" sz="1800" b="1" i="0" u="none" strike="noStrike" cap="none" normalizeH="0" baseline="0" dirty="0" smtClean="0">
                        <a:ln>
                          <a:noFill/>
                        </a:ln>
                        <a:solidFill>
                          <a:schemeClr val="bg1"/>
                        </a:solidFill>
                        <a:effectLst/>
                        <a:latin typeface="Calibri" pitchFamily="34" charset="0"/>
                        <a:ea typeface="ＭＳ Ｐゴシック" pitchFamily="34" charset="-128"/>
                      </a:endParaRPr>
                    </a:p>
                  </a:txBody>
                  <a:tcPr anchor="ctr" horzOverflow="overflow"/>
                </a:tc>
              </a:tr>
              <a:tr h="1019175">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err="1" smtClean="0">
                          <a:ln>
                            <a:noFill/>
                          </a:ln>
                          <a:effectLst/>
                        </a:rPr>
                        <a:t>Acctid</a:t>
                      </a:r>
                      <a:r>
                        <a:rPr kumimoji="0" lang="en-US" altLang="en-US" sz="1400" u="none" strike="noStrike" cap="none" normalizeH="0" baseline="0" dirty="0" smtClean="0">
                          <a:ln>
                            <a:noFill/>
                          </a:ln>
                          <a:effectLst/>
                        </a:rPr>
                        <a:t> – Encrypted id mapping</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1" u="none" strike="noStrike" kern="1200" cap="none" normalizeH="0" baseline="0" dirty="0" smtClean="0">
                          <a:ln>
                            <a:noFill/>
                          </a:ln>
                          <a:solidFill>
                            <a:srgbClr val="262626"/>
                          </a:solidFill>
                          <a:effectLst/>
                          <a:latin typeface="Calibri" pitchFamily="34" charset="0"/>
                          <a:ea typeface="ＭＳ Ｐゴシック" pitchFamily="34" charset="-128"/>
                          <a:cs typeface="+mn-cs"/>
                        </a:rPr>
                        <a:t>LOW</a:t>
                      </a: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sym typeface="Zapf Dingbats" pitchFamily="-84" charset="2"/>
                        </a:rPr>
                        <a:t>✔</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50 GB</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rPr>
                        <a:t>Batch</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Mapping is required for RS to call DS with encrypted id</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r>
              <a:tr h="549275">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Last Action</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sym typeface="Zapf Dingbats" pitchFamily="-84" charset="2"/>
                        </a:rPr>
                        <a:t>HIGH</a:t>
                      </a:r>
                      <a:endParaRPr kumimoji="0" lang="en-US" altLang="en-US" sz="1400" u="none" strike="noStrike" cap="none" normalizeH="0" baseline="0" dirty="0" smtClean="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sym typeface="Zapf Dingbats" pitchFamily="-84" charset="2"/>
                        </a:rPr>
                        <a:t>✔</a:t>
                      </a:r>
                      <a:endParaRPr kumimoji="0" lang="en-US" altLang="en-US" sz="1400" u="none" strike="noStrike" cap="none" normalizeH="0" baseline="0" smtClean="0">
                        <a:ln>
                          <a:noFill/>
                        </a:ln>
                        <a:effectLst/>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50-60 GB</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Batch</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Derive users events, such as last watched, last purchased </a:t>
                      </a:r>
                      <a:r>
                        <a:rPr kumimoji="0" lang="en-US" altLang="en-US" sz="1400" u="none" strike="noStrike" cap="none" normalizeH="0" baseline="0" dirty="0" err="1" smtClean="0">
                          <a:ln>
                            <a:noFill/>
                          </a:ln>
                          <a:effectLst/>
                        </a:rPr>
                        <a:t>etc</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r>
              <a:tr h="317500">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262626"/>
                          </a:solidFill>
                          <a:effectLst/>
                          <a:latin typeface="Calibri" pitchFamily="34" charset="0"/>
                          <a:ea typeface="ＭＳ Ｐゴシック" pitchFamily="34" charset="-128"/>
                        </a:rPr>
                        <a:t>User Taste</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sym typeface="Zapf Dingbats" pitchFamily="-84" charset="2"/>
                        </a:rPr>
                        <a:t>HIGH</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sym typeface="Zapf Dingbats" pitchFamily="-84" charset="2"/>
                        </a:rPr>
                        <a:t>✔</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rPr>
                        <a:t>50-60 GB</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Batch</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Calculate and aggregate users viewing patterns </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r>
              <a:tr h="1019175">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Posting Events and Guide to DS</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sym typeface="Zapf Dingbats" pitchFamily="-84" charset="2"/>
                        </a:rPr>
                        <a:t>LOW</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sym typeface="Zapf Dingbats" pitchFamily="-84" charset="2"/>
                        </a:rPr>
                        <a:t>✔</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rPr>
                        <a:t>50-60 GB</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smtClean="0">
                          <a:ln>
                            <a:noFill/>
                          </a:ln>
                          <a:effectLst/>
                        </a:rPr>
                        <a:t>Batch</a:t>
                      </a:r>
                      <a:endParaRPr kumimoji="0" lang="en-US" altLang="en-US" sz="1400" b="0" i="0" u="none" strike="noStrike" cap="none" normalizeH="0" baseline="0" smtClean="0">
                        <a:ln>
                          <a:noFill/>
                        </a:ln>
                        <a:solidFill>
                          <a:schemeClr val="tx1"/>
                        </a:solidFill>
                        <a:effectLst/>
                        <a:latin typeface="Calibri" pitchFamily="34" charset="0"/>
                        <a:ea typeface="ＭＳ Ｐゴシック" pitchFamily="34" charset="-128"/>
                      </a:endParaRPr>
                    </a:p>
                  </a:txBody>
                  <a:tcPr anchor="ctr" horzOverflow="overflow"/>
                </a:tc>
                <a:tc>
                  <a:txBody>
                    <a:bodyPr/>
                    <a:lstStyle>
                      <a:lvl1pPr eaLnBrk="0" hangingPunct="0">
                        <a:spcBef>
                          <a:spcPct val="20000"/>
                        </a:spcBef>
                        <a:defRPr sz="2400" b="1">
                          <a:solidFill>
                            <a:srgbClr val="262626"/>
                          </a:solidFill>
                          <a:latin typeface="Calibri" pitchFamily="34" charset="0"/>
                          <a:ea typeface="ＭＳ Ｐゴシック" pitchFamily="34" charset="-128"/>
                        </a:defRPr>
                      </a:lvl1pPr>
                      <a:lvl2pPr marL="742950" indent="-285750" eaLnBrk="0" hangingPunct="0">
                        <a:spcBef>
                          <a:spcPct val="20000"/>
                        </a:spcBef>
                        <a:defRPr sz="2000">
                          <a:solidFill>
                            <a:srgbClr val="262626"/>
                          </a:solidFill>
                          <a:latin typeface="Calibri" pitchFamily="34" charset="0"/>
                          <a:ea typeface="ＭＳ Ｐゴシック" pitchFamily="34" charset="-128"/>
                        </a:defRPr>
                      </a:lvl2pPr>
                      <a:lvl3pPr marL="1143000" indent="-228600" eaLnBrk="0" hangingPunct="0">
                        <a:spcBef>
                          <a:spcPct val="20000"/>
                        </a:spcBef>
                        <a:defRPr>
                          <a:solidFill>
                            <a:srgbClr val="262626"/>
                          </a:solidFill>
                          <a:latin typeface="Calibri" pitchFamily="34" charset="0"/>
                          <a:ea typeface="ＭＳ Ｐゴシック" pitchFamily="34" charset="-128"/>
                        </a:defRPr>
                      </a:lvl3pPr>
                      <a:lvl4pPr marL="1600200" indent="-228600" eaLnBrk="0" hangingPunct="0">
                        <a:spcBef>
                          <a:spcPct val="20000"/>
                        </a:spcBef>
                        <a:defRPr sz="14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defRPr sz="12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defRPr sz="1200">
                          <a:solidFill>
                            <a:srgbClr val="262626"/>
                          </a:solidFill>
                          <a:latin typeface="Calibri" pitchFamily="34" charset="0"/>
                          <a:ea typeface="ＭＳ Ｐゴシック"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1400" u="none" strike="noStrike" cap="none" normalizeH="0" baseline="0" dirty="0" smtClean="0">
                          <a:ln>
                            <a:noFill/>
                          </a:ln>
                          <a:effectLst/>
                        </a:rPr>
                        <a:t>Post view events and Guide data to DS</a:t>
                      </a:r>
                      <a:endParaRPr kumimoji="0" lang="en-US" altLang="en-US" sz="1400" b="0" i="0" u="none" strike="noStrike" cap="none" normalizeH="0" baseline="0" dirty="0" smtClean="0">
                        <a:ln>
                          <a:noFill/>
                        </a:ln>
                        <a:solidFill>
                          <a:schemeClr val="tx1"/>
                        </a:solidFill>
                        <a:effectLst/>
                        <a:latin typeface="Calibri" pitchFamily="34" charset="0"/>
                        <a:ea typeface="ＭＳ Ｐゴシック" pitchFamily="34" charset="-128"/>
                      </a:endParaRPr>
                    </a:p>
                  </a:txBody>
                  <a:tcPr anchor="ctr" horzOverflow="overflow"/>
                </a:tc>
              </a:tr>
            </a:tbl>
          </a:graphicData>
        </a:graphic>
      </p:graphicFrame>
    </p:spTree>
    <p:extLst>
      <p:ext uri="{BB962C8B-B14F-4D97-AF65-F5344CB8AC3E}">
        <p14:creationId xmlns:p14="http://schemas.microsoft.com/office/powerpoint/2010/main" val="2896823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585621"/>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886201"/>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886201"/>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777527"/>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461492" y="2362200"/>
            <a:ext cx="6396508" cy="1066799"/>
          </a:xfrm>
        </p:spPr>
        <p:txBody>
          <a:bodyPr/>
          <a:lstStyle/>
          <a:p>
            <a:r>
              <a:rPr lang="en-US" dirty="0" smtClean="0"/>
              <a:t>Recommendation Service</a:t>
            </a:r>
            <a:endParaRPr lang="en-US" dirty="0"/>
          </a:p>
        </p:txBody>
      </p:sp>
      <p:sp>
        <p:nvSpPr>
          <p:cNvPr id="3" name="Subtitle 2"/>
          <p:cNvSpPr>
            <a:spLocks noGrp="1"/>
          </p:cNvSpPr>
          <p:nvPr>
            <p:ph type="subTitle" idx="1"/>
          </p:nvPr>
        </p:nvSpPr>
        <p:spPr>
          <a:xfrm>
            <a:off x="461493" y="3124200"/>
            <a:ext cx="4724400" cy="762000"/>
          </a:xfrm>
        </p:spPr>
        <p:txBody>
          <a:bodyPr/>
          <a:lstStyle/>
          <a:p>
            <a:r>
              <a:rPr lang="en-US" dirty="0" smtClean="0"/>
              <a:t>Architecture</a:t>
            </a:r>
            <a:endParaRPr lang="en-US" dirty="0"/>
          </a:p>
        </p:txBody>
      </p:sp>
      <p:sp>
        <p:nvSpPr>
          <p:cNvPr id="4" name="Slide Number Placeholder 3"/>
          <p:cNvSpPr>
            <a:spLocks noGrp="1"/>
          </p:cNvSpPr>
          <p:nvPr>
            <p:ph type="sldNum" sz="quarter" idx="12"/>
          </p:nvPr>
        </p:nvSpPr>
        <p:spPr>
          <a:xfrm>
            <a:off x="6553200" y="6127750"/>
            <a:ext cx="2133600" cy="365125"/>
          </a:xfrm>
        </p:spPr>
        <p:txBody>
          <a:bodyPr/>
          <a:lstStyle/>
          <a:p>
            <a:pPr>
              <a:defRPr/>
            </a:pPr>
            <a:fld id="{6BB6DEE7-372B-47F6-8BA9-45CA5E545A8B}" type="slidenum">
              <a:rPr lang="en-US" smtClean="0"/>
              <a:pPr>
                <a:defRPr/>
              </a:pPr>
              <a:t>31</a:t>
            </a:fld>
            <a:endParaRPr lang="en-US"/>
          </a:p>
        </p:txBody>
      </p:sp>
      <p:sp>
        <p:nvSpPr>
          <p:cNvPr id="7" name="Rounded Rectangle 6"/>
          <p:cNvSpPr/>
          <p:nvPr/>
        </p:nvSpPr>
        <p:spPr>
          <a:xfrm>
            <a:off x="304800" y="3886200"/>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3886201"/>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4" name="Rounded Rectangle 13"/>
          <p:cNvSpPr/>
          <p:nvPr/>
        </p:nvSpPr>
        <p:spPr>
          <a:xfrm>
            <a:off x="2209800" y="3886201"/>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5" name="Rounded Rectangle 14"/>
          <p:cNvSpPr/>
          <p:nvPr/>
        </p:nvSpPr>
        <p:spPr>
          <a:xfrm>
            <a:off x="2209800" y="4777525"/>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Content Management (Curation)</a:t>
            </a:r>
          </a:p>
        </p:txBody>
      </p:sp>
      <p:sp>
        <p:nvSpPr>
          <p:cNvPr id="16" name="Rounded Rectangle 15"/>
          <p:cNvSpPr/>
          <p:nvPr/>
        </p:nvSpPr>
        <p:spPr>
          <a:xfrm>
            <a:off x="304800" y="5585620"/>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Personalization Service</a:t>
            </a:r>
          </a:p>
        </p:txBody>
      </p:sp>
    </p:spTree>
    <p:extLst>
      <p:ext uri="{BB962C8B-B14F-4D97-AF65-F5344CB8AC3E}">
        <p14:creationId xmlns:p14="http://schemas.microsoft.com/office/powerpoint/2010/main" val="37400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09600" y="1258888"/>
            <a:ext cx="3429000" cy="437991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tIns="0"/>
          <a:lstStyle/>
          <a:p>
            <a:pPr algn="ctr">
              <a:defRPr/>
            </a:pPr>
            <a:r>
              <a:rPr lang="en-US" b="1">
                <a:solidFill>
                  <a:srgbClr val="FFFFFF"/>
                </a:solidFill>
                <a:ea typeface="ＭＳ Ｐゴシック" pitchFamily="34" charset="-128"/>
              </a:rPr>
              <a:t>Recommendation Engine</a:t>
            </a:r>
            <a:endParaRPr lang="en-US" b="1" dirty="0">
              <a:solidFill>
                <a:srgbClr val="FFFFFF"/>
              </a:solidFill>
              <a:ea typeface="ＭＳ Ｐゴシック" pitchFamily="34" charset="-128"/>
            </a:endParaRPr>
          </a:p>
        </p:txBody>
      </p:sp>
      <p:sp>
        <p:nvSpPr>
          <p:cNvPr id="14349" name="Content Placeholder 3"/>
          <p:cNvSpPr>
            <a:spLocks noGrp="1"/>
          </p:cNvSpPr>
          <p:nvPr>
            <p:ph idx="1"/>
          </p:nvPr>
        </p:nvSpPr>
        <p:spPr>
          <a:xfrm>
            <a:off x="4343400" y="990600"/>
            <a:ext cx="4343400" cy="5135563"/>
          </a:xfrm>
        </p:spPr>
        <p:txBody>
          <a:bodyPr/>
          <a:lstStyle/>
          <a:p>
            <a:pPr lvl="1"/>
            <a:r>
              <a:rPr altLang="en-US" sz="2400" dirty="0" smtClean="0">
                <a:ea typeface="ＭＳ Ｐゴシック" pitchFamily="34" charset="-128"/>
              </a:rPr>
              <a:t>Algorithms that perform the actual recommendation.</a:t>
            </a:r>
          </a:p>
          <a:p>
            <a:pPr lvl="1"/>
            <a:r>
              <a:rPr altLang="en-US" sz="2400" dirty="0" smtClean="0">
                <a:ea typeface="ＭＳ Ｐゴシック" pitchFamily="34" charset="-128"/>
              </a:rPr>
              <a:t>Business console allows creation of rules based on the function groups: Boosting, Filtering, and Equalizers.</a:t>
            </a:r>
          </a:p>
          <a:p>
            <a:pPr lvl="1"/>
            <a:r>
              <a:rPr altLang="en-US" sz="2400" dirty="0" smtClean="0">
                <a:ea typeface="ＭＳ Ｐゴシック" pitchFamily="34" charset="-128"/>
              </a:rPr>
              <a:t>RAS handles the “Genie Recommends” curated list and formats the data ready for satellite transmission. </a:t>
            </a:r>
          </a:p>
          <a:p>
            <a:pPr lvl="1">
              <a:buFontTx/>
              <a:buNone/>
            </a:pPr>
            <a:endParaRPr altLang="en-US" sz="2200" dirty="0" smtClean="0">
              <a:ea typeface="ＭＳ Ｐゴシック" pitchFamily="34" charset="-128"/>
            </a:endParaRPr>
          </a:p>
        </p:txBody>
      </p:sp>
      <p:sp>
        <p:nvSpPr>
          <p:cNvPr id="143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b="0" smtClean="0">
                <a:solidFill>
                  <a:srgbClr val="898989"/>
                </a:solidFill>
              </a:rPr>
              <a:t>DIRECTV Proprietary</a:t>
            </a:r>
          </a:p>
        </p:txBody>
      </p:sp>
      <p:sp>
        <p:nvSpPr>
          <p:cNvPr id="1434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C9CC3C35-FD13-463D-8E21-1CFBD61A8EF1}" type="slidenum">
              <a:rPr lang="en-US" altLang="en-US" sz="1200" b="0" smtClean="0">
                <a:solidFill>
                  <a:srgbClr val="898989"/>
                </a:solidFill>
              </a:rPr>
              <a:pPr eaLnBrk="1" hangingPunct="1">
                <a:spcBef>
                  <a:spcPct val="0"/>
                </a:spcBef>
                <a:buFontTx/>
                <a:buNone/>
              </a:pPr>
              <a:t>32</a:t>
            </a:fld>
            <a:endParaRPr lang="en-US" altLang="en-US" sz="1200" b="0" smtClean="0">
              <a:solidFill>
                <a:srgbClr val="898989"/>
              </a:solidFill>
            </a:endParaRPr>
          </a:p>
        </p:txBody>
      </p:sp>
      <p:sp>
        <p:nvSpPr>
          <p:cNvPr id="7" name="Rectangle 6"/>
          <p:cNvSpPr>
            <a:spLocks noChangeArrowheads="1"/>
          </p:cNvSpPr>
          <p:nvPr/>
        </p:nvSpPr>
        <p:spPr bwMode="auto">
          <a:xfrm>
            <a:off x="23813" y="14288"/>
            <a:ext cx="7824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Recommendation Engine</a:t>
            </a:r>
          </a:p>
        </p:txBody>
      </p:sp>
      <p:sp>
        <p:nvSpPr>
          <p:cNvPr id="18" name="Rounded Rectangle 17"/>
          <p:cNvSpPr/>
          <p:nvPr/>
        </p:nvSpPr>
        <p:spPr>
          <a:xfrm>
            <a:off x="1265238" y="1981200"/>
            <a:ext cx="2022475" cy="838200"/>
          </a:xfrm>
          <a:prstGeom prst="roundRect">
            <a:avLst/>
          </a:prstGeom>
          <a:solidFill>
            <a:schemeClr val="tx1">
              <a:lumMod val="75000"/>
              <a:lumOff val="25000"/>
            </a:schemeClr>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err="1"/>
              <a:t>Digitalsmiths</a:t>
            </a:r>
            <a:endParaRPr lang="en-US" dirty="0"/>
          </a:p>
        </p:txBody>
      </p:sp>
      <p:sp>
        <p:nvSpPr>
          <p:cNvPr id="19" name="Rounded Rectangle 18"/>
          <p:cNvSpPr/>
          <p:nvPr/>
        </p:nvSpPr>
        <p:spPr>
          <a:xfrm>
            <a:off x="1254125" y="4360863"/>
            <a:ext cx="2043113" cy="887412"/>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Recommendation Authoring System (RAS) </a:t>
            </a:r>
          </a:p>
        </p:txBody>
      </p:sp>
      <p:sp>
        <p:nvSpPr>
          <p:cNvPr id="21" name="Rounded Rectangle 20"/>
          <p:cNvSpPr/>
          <p:nvPr/>
        </p:nvSpPr>
        <p:spPr>
          <a:xfrm>
            <a:off x="1519238" y="2698750"/>
            <a:ext cx="1808162" cy="477838"/>
          </a:xfrm>
          <a:prstGeom prst="roundRect">
            <a:avLst/>
          </a:prstGeom>
          <a:solidFill>
            <a:schemeClr val="tx1">
              <a:lumMod val="75000"/>
              <a:lumOff val="2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t>Bus. Console</a:t>
            </a:r>
          </a:p>
        </p:txBody>
      </p:sp>
      <p:cxnSp>
        <p:nvCxnSpPr>
          <p:cNvPr id="25" name="Straight Arrow Connector 24"/>
          <p:cNvCxnSpPr>
            <a:cxnSpLocks noChangeShapeType="1"/>
          </p:cNvCxnSpPr>
          <p:nvPr/>
        </p:nvCxnSpPr>
        <p:spPr bwMode="auto">
          <a:xfrm>
            <a:off x="3303588" y="4881563"/>
            <a:ext cx="398462" cy="0"/>
          </a:xfrm>
          <a:prstGeom prst="straightConnector1">
            <a:avLst/>
          </a:prstGeom>
          <a:noFill/>
          <a:ln w="19050">
            <a:solidFill>
              <a:schemeClr val="tx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a:stCxn id="21" idx="3"/>
          </p:cNvCxnSpPr>
          <p:nvPr/>
        </p:nvCxnSpPr>
        <p:spPr bwMode="auto">
          <a:xfrm>
            <a:off x="3327400" y="2938463"/>
            <a:ext cx="374650" cy="0"/>
          </a:xfrm>
          <a:prstGeom prst="straightConnector1">
            <a:avLst/>
          </a:prstGeom>
          <a:noFill/>
          <a:ln w="19050">
            <a:solidFill>
              <a:schemeClr val="tx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a:stCxn id="18" idx="3"/>
          </p:cNvCxnSpPr>
          <p:nvPr/>
        </p:nvCxnSpPr>
        <p:spPr bwMode="auto">
          <a:xfrm>
            <a:off x="3287713" y="2400300"/>
            <a:ext cx="414337" cy="0"/>
          </a:xfrm>
          <a:prstGeom prst="straightConnector1">
            <a:avLst/>
          </a:prstGeom>
          <a:noFill/>
          <a:ln w="19050">
            <a:solidFill>
              <a:schemeClr val="tx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3702050" y="2400300"/>
            <a:ext cx="0" cy="2481263"/>
          </a:xfrm>
          <a:prstGeom prst="straightConnector1">
            <a:avLst/>
          </a:prstGeom>
          <a:noFill/>
          <a:ln w="1905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93843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509421"/>
            <a:ext cx="6781800" cy="28178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810001"/>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810001"/>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701327"/>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461492" y="2209800"/>
            <a:ext cx="6396508" cy="1066799"/>
          </a:xfrm>
        </p:spPr>
        <p:txBody>
          <a:bodyPr/>
          <a:lstStyle/>
          <a:p>
            <a:r>
              <a:rPr lang="en-US" dirty="0" smtClean="0"/>
              <a:t>Personalization Service</a:t>
            </a:r>
            <a:endParaRPr lang="en-US" dirty="0"/>
          </a:p>
        </p:txBody>
      </p:sp>
      <p:sp>
        <p:nvSpPr>
          <p:cNvPr id="3" name="Subtitle 2"/>
          <p:cNvSpPr>
            <a:spLocks noGrp="1"/>
          </p:cNvSpPr>
          <p:nvPr>
            <p:ph type="subTitle" idx="1"/>
          </p:nvPr>
        </p:nvSpPr>
        <p:spPr>
          <a:xfrm>
            <a:off x="461493" y="2895600"/>
            <a:ext cx="4724400" cy="762000"/>
          </a:xfrm>
        </p:spPr>
        <p:txBody>
          <a:bodyPr/>
          <a:lstStyle/>
          <a:p>
            <a:r>
              <a:rPr lang="en-US" dirty="0" smtClean="0"/>
              <a:t>Architecture</a:t>
            </a:r>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33</a:t>
            </a:fld>
            <a:endParaRPr lang="en-US"/>
          </a:p>
        </p:txBody>
      </p:sp>
      <p:sp>
        <p:nvSpPr>
          <p:cNvPr id="6" name="Rounded Rectangle 5"/>
          <p:cNvSpPr/>
          <p:nvPr/>
        </p:nvSpPr>
        <p:spPr>
          <a:xfrm>
            <a:off x="5105400" y="3810000"/>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7" name="Rounded Rectangle 6"/>
          <p:cNvSpPr/>
          <p:nvPr/>
        </p:nvSpPr>
        <p:spPr>
          <a:xfrm>
            <a:off x="304800" y="3810000"/>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3810001"/>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4" name="Rounded Rectangle 13"/>
          <p:cNvSpPr/>
          <p:nvPr/>
        </p:nvSpPr>
        <p:spPr>
          <a:xfrm>
            <a:off x="2209800" y="3810001"/>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5" name="Rounded Rectangle 14"/>
          <p:cNvSpPr/>
          <p:nvPr/>
        </p:nvSpPr>
        <p:spPr>
          <a:xfrm>
            <a:off x="2209800" y="4701325"/>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Content Management (Curation)</a:t>
            </a:r>
          </a:p>
        </p:txBody>
      </p:sp>
    </p:spTree>
    <p:extLst>
      <p:ext uri="{BB962C8B-B14F-4D97-AF65-F5344CB8AC3E}">
        <p14:creationId xmlns:p14="http://schemas.microsoft.com/office/powerpoint/2010/main" val="108022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ChangeArrowheads="1"/>
          </p:cNvSpPr>
          <p:nvPr/>
        </p:nvSpPr>
        <p:spPr bwMode="auto">
          <a:xfrm>
            <a:off x="0" y="25400"/>
            <a:ext cx="7824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Recommendation Services (RS) Architecture</a:t>
            </a:r>
          </a:p>
        </p:txBody>
      </p:sp>
      <p:grpSp>
        <p:nvGrpSpPr>
          <p:cNvPr id="20" name="Group 19"/>
          <p:cNvGrpSpPr/>
          <p:nvPr/>
        </p:nvGrpSpPr>
        <p:grpSpPr>
          <a:xfrm>
            <a:off x="246063" y="1382713"/>
            <a:ext cx="3259137" cy="4484687"/>
            <a:chOff x="627063" y="696913"/>
            <a:chExt cx="8135937" cy="5856287"/>
          </a:xfrm>
        </p:grpSpPr>
        <p:sp>
          <p:nvSpPr>
            <p:cNvPr id="21" name="Rounded Rectangle 20"/>
            <p:cNvSpPr>
              <a:spLocks noChangeArrowheads="1"/>
            </p:cNvSpPr>
            <p:nvPr/>
          </p:nvSpPr>
          <p:spPr bwMode="auto">
            <a:xfrm>
              <a:off x="1219200" y="1562100"/>
              <a:ext cx="7162800" cy="4000500"/>
            </a:xfrm>
            <a:prstGeom prst="roundRect">
              <a:avLst>
                <a:gd name="adj" fmla="val 16667"/>
              </a:avLst>
            </a:prstGeom>
            <a:solidFill>
              <a:srgbClr val="B9CDE5"/>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endParaRPr lang="en-US" sz="1100">
                <a:solidFill>
                  <a:schemeClr val="lt1"/>
                </a:solidFill>
                <a:latin typeface="+mn-lt"/>
                <a:ea typeface="+mn-ea"/>
              </a:endParaRPr>
            </a:p>
          </p:txBody>
        </p:sp>
        <p:sp>
          <p:nvSpPr>
            <p:cNvPr id="22" name="Rounded Rectangle 21"/>
            <p:cNvSpPr>
              <a:spLocks noChangeArrowheads="1"/>
            </p:cNvSpPr>
            <p:nvPr/>
          </p:nvSpPr>
          <p:spPr bwMode="auto">
            <a:xfrm>
              <a:off x="2311400" y="1981200"/>
              <a:ext cx="4851400" cy="830263"/>
            </a:xfrm>
            <a:prstGeom prst="roundRect">
              <a:avLst>
                <a:gd name="adj" fmla="val 16667"/>
              </a:avLst>
            </a:prstGeom>
            <a:solidFill>
              <a:srgbClr val="F79646"/>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100" b="1" dirty="0">
                  <a:latin typeface="+mn-lt"/>
                  <a:ea typeface="+mn-ea"/>
                </a:rPr>
                <a:t>Proxy Layer</a:t>
              </a:r>
            </a:p>
            <a:p>
              <a:pPr algn="ctr">
                <a:defRPr/>
              </a:pPr>
              <a:r>
                <a:rPr lang="en-US" sz="1100" b="1" dirty="0">
                  <a:latin typeface="+mn-lt"/>
                  <a:ea typeface="+mn-ea"/>
                </a:rPr>
                <a:t>( auth., caching, logging &amp; API  metrics )</a:t>
              </a:r>
            </a:p>
          </p:txBody>
        </p:sp>
        <p:sp>
          <p:nvSpPr>
            <p:cNvPr id="23" name="Rounded Rectangle 22"/>
            <p:cNvSpPr>
              <a:spLocks noChangeArrowheads="1"/>
            </p:cNvSpPr>
            <p:nvPr/>
          </p:nvSpPr>
          <p:spPr bwMode="auto">
            <a:xfrm>
              <a:off x="2311400" y="3276600"/>
              <a:ext cx="5080000" cy="762000"/>
            </a:xfrm>
            <a:prstGeom prst="roundRect">
              <a:avLst>
                <a:gd name="adj" fmla="val 16667"/>
              </a:avLst>
            </a:prstGeom>
            <a:solidFill>
              <a:srgbClr val="F79646"/>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100" b="1" dirty="0">
                  <a:solidFill>
                    <a:srgbClr val="000000"/>
                  </a:solidFill>
                  <a:latin typeface="+mn-lt"/>
                  <a:ea typeface="+mn-ea"/>
                </a:rPr>
                <a:t>Experience based API</a:t>
              </a:r>
            </a:p>
            <a:p>
              <a:pPr algn="ctr">
                <a:defRPr/>
              </a:pPr>
              <a:r>
                <a:rPr lang="en-US" sz="1100" b="1" dirty="0">
                  <a:solidFill>
                    <a:srgbClr val="000000"/>
                  </a:solidFill>
                  <a:latin typeface="+mn-lt"/>
                  <a:ea typeface="+mn-ea"/>
                </a:rPr>
                <a:t>(API aggregation, client specific implementations)</a:t>
              </a:r>
            </a:p>
          </p:txBody>
        </p:sp>
        <p:sp>
          <p:nvSpPr>
            <p:cNvPr id="24" name="Rounded Rectangle 23"/>
            <p:cNvSpPr>
              <a:spLocks noChangeArrowheads="1"/>
            </p:cNvSpPr>
            <p:nvPr/>
          </p:nvSpPr>
          <p:spPr bwMode="auto">
            <a:xfrm>
              <a:off x="2854325" y="4419600"/>
              <a:ext cx="3733800" cy="762000"/>
            </a:xfrm>
            <a:prstGeom prst="roundRect">
              <a:avLst>
                <a:gd name="adj" fmla="val 16667"/>
              </a:avLst>
            </a:prstGeom>
            <a:solidFill>
              <a:srgbClr val="F79646"/>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100" b="1" dirty="0">
                  <a:solidFill>
                    <a:srgbClr val="000000"/>
                  </a:solidFill>
                  <a:latin typeface="+mn-lt"/>
                  <a:ea typeface="+mn-ea"/>
                </a:rPr>
                <a:t>Data Services Layer</a:t>
              </a:r>
            </a:p>
          </p:txBody>
        </p:sp>
        <p:sp>
          <p:nvSpPr>
            <p:cNvPr id="25" name="Rounded Rectangle 24"/>
            <p:cNvSpPr>
              <a:spLocks noChangeArrowheads="1"/>
            </p:cNvSpPr>
            <p:nvPr/>
          </p:nvSpPr>
          <p:spPr bwMode="auto">
            <a:xfrm>
              <a:off x="627063" y="5867400"/>
              <a:ext cx="2286000" cy="685800"/>
            </a:xfrm>
            <a:prstGeom prst="roundRect">
              <a:avLst>
                <a:gd name="adj" fmla="val 16667"/>
              </a:avLst>
            </a:prstGeom>
            <a:solidFill>
              <a:srgbClr val="A6A6A6"/>
            </a:solidFill>
            <a:ln w="9525">
              <a:solidFill>
                <a:srgbClr val="4A7EBB"/>
              </a:solidFill>
              <a:round/>
              <a:headEnd/>
              <a:tailEnd/>
            </a:ln>
            <a:effectLst>
              <a:outerShdw blurRad="40000" dist="23000" dir="5400000" rotWithShape="0">
                <a:srgbClr val="808080">
                  <a:alpha val="34998"/>
                </a:srgbClr>
              </a:outerShdw>
            </a:effectLst>
          </p:spPr>
          <p:txBody>
            <a:bodyPr anchor="ctr" anchorCtr="1"/>
            <a:lstStyle/>
            <a:p>
              <a:pPr algn="ctr">
                <a:defRPr/>
              </a:pPr>
              <a:r>
                <a:rPr lang="en-US" sz="1100" b="1" dirty="0">
                  <a:solidFill>
                    <a:schemeClr val="lt1"/>
                  </a:solidFill>
                  <a:latin typeface="+mn-lt"/>
                  <a:ea typeface="+mn-ea"/>
                </a:rPr>
                <a:t>Analytics Engine</a:t>
              </a:r>
            </a:p>
          </p:txBody>
        </p:sp>
        <p:sp>
          <p:nvSpPr>
            <p:cNvPr id="26" name="Rounded Rectangle 25"/>
            <p:cNvSpPr>
              <a:spLocks noChangeArrowheads="1"/>
            </p:cNvSpPr>
            <p:nvPr/>
          </p:nvSpPr>
          <p:spPr bwMode="auto">
            <a:xfrm>
              <a:off x="6477000" y="5867400"/>
              <a:ext cx="2286000" cy="685800"/>
            </a:xfrm>
            <a:prstGeom prst="roundRect">
              <a:avLst>
                <a:gd name="adj" fmla="val 16667"/>
              </a:avLst>
            </a:prstGeom>
            <a:solidFill>
              <a:srgbClr val="002060"/>
            </a:solidFill>
            <a:ln w="9525">
              <a:solidFill>
                <a:srgbClr val="4A7EBB"/>
              </a:solidFill>
              <a:round/>
              <a:headEnd/>
              <a:tailEnd/>
            </a:ln>
            <a:effectLst>
              <a:outerShdw blurRad="40000" dist="23000" dir="5400000" rotWithShape="0">
                <a:srgbClr val="808080">
                  <a:alpha val="34998"/>
                </a:srgbClr>
              </a:outerShdw>
            </a:effectLst>
          </p:spPr>
          <p:txBody>
            <a:bodyPr anchor="ctr" anchorCtr="1"/>
            <a:lstStyle/>
            <a:p>
              <a:pPr algn="ctr">
                <a:defRPr/>
              </a:pPr>
              <a:r>
                <a:rPr lang="en-US" sz="1100" b="1" dirty="0">
                  <a:solidFill>
                    <a:schemeClr val="lt1"/>
                  </a:solidFill>
                  <a:latin typeface="+mn-lt"/>
                  <a:ea typeface="+mn-ea"/>
                </a:rPr>
                <a:t>Recommendation Engine</a:t>
              </a:r>
            </a:p>
          </p:txBody>
        </p:sp>
        <p:sp>
          <p:nvSpPr>
            <p:cNvPr id="27" name="Rounded Rectangle 26"/>
            <p:cNvSpPr>
              <a:spLocks noChangeArrowheads="1"/>
            </p:cNvSpPr>
            <p:nvPr/>
          </p:nvSpPr>
          <p:spPr bwMode="auto">
            <a:xfrm>
              <a:off x="3581400" y="5867400"/>
              <a:ext cx="2286000" cy="685800"/>
            </a:xfrm>
            <a:prstGeom prst="roundRect">
              <a:avLst>
                <a:gd name="adj" fmla="val 16667"/>
              </a:avLst>
            </a:prstGeom>
            <a:solidFill>
              <a:srgbClr val="558ED5"/>
            </a:solidFill>
            <a:ln w="9525">
              <a:solidFill>
                <a:srgbClr val="4A7EBB"/>
              </a:solidFill>
              <a:round/>
              <a:headEnd/>
              <a:tailEnd/>
            </a:ln>
            <a:effectLst>
              <a:outerShdw blurRad="40000" dist="23000" dir="5400000" rotWithShape="0">
                <a:srgbClr val="808080">
                  <a:alpha val="34998"/>
                </a:srgbClr>
              </a:outerShdw>
            </a:effectLst>
          </p:spPr>
          <p:txBody>
            <a:bodyPr anchor="ctr" anchorCtr="1"/>
            <a:lstStyle/>
            <a:p>
              <a:pPr algn="ctr">
                <a:defRPr/>
              </a:pPr>
              <a:r>
                <a:rPr lang="en-US" sz="1100" b="1" dirty="0">
                  <a:solidFill>
                    <a:schemeClr val="lt1"/>
                  </a:solidFill>
                  <a:latin typeface="+mn-lt"/>
                  <a:ea typeface="+mn-ea"/>
                </a:rPr>
                <a:t>Guide/PGES</a:t>
              </a:r>
            </a:p>
          </p:txBody>
        </p:sp>
        <p:cxnSp>
          <p:nvCxnSpPr>
            <p:cNvPr id="28" name="Straight Arrow Connector 27"/>
            <p:cNvCxnSpPr>
              <a:cxnSpLocks noChangeShapeType="1"/>
            </p:cNvCxnSpPr>
            <p:nvPr/>
          </p:nvCxnSpPr>
          <p:spPr bwMode="auto">
            <a:xfrm>
              <a:off x="3021013" y="2811463"/>
              <a:ext cx="0" cy="484187"/>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a:endCxn id="23" idx="0"/>
            </p:cNvCxnSpPr>
            <p:nvPr/>
          </p:nvCxnSpPr>
          <p:spPr bwMode="auto">
            <a:xfrm>
              <a:off x="4851400" y="2811463"/>
              <a:ext cx="0" cy="465137"/>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a:off x="6583363" y="2811463"/>
              <a:ext cx="0" cy="484187"/>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Arrow Connector 30"/>
            <p:cNvCxnSpPr>
              <a:cxnSpLocks noChangeShapeType="1"/>
              <a:endCxn id="24" idx="0"/>
            </p:cNvCxnSpPr>
            <p:nvPr/>
          </p:nvCxnSpPr>
          <p:spPr bwMode="auto">
            <a:xfrm>
              <a:off x="4721225" y="4038600"/>
              <a:ext cx="0" cy="381000"/>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24" idx="1"/>
              <a:endCxn id="25" idx="0"/>
            </p:cNvCxnSpPr>
            <p:nvPr/>
          </p:nvCxnSpPr>
          <p:spPr bwMode="auto">
            <a:xfrm flipH="1">
              <a:off x="1770063" y="4800600"/>
              <a:ext cx="1084262" cy="1066800"/>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Arrow Connector 32"/>
            <p:cNvCxnSpPr>
              <a:cxnSpLocks noChangeShapeType="1"/>
              <a:stCxn id="24" idx="2"/>
              <a:endCxn id="27" idx="0"/>
            </p:cNvCxnSpPr>
            <p:nvPr/>
          </p:nvCxnSpPr>
          <p:spPr bwMode="auto">
            <a:xfrm>
              <a:off x="4721225" y="5181600"/>
              <a:ext cx="3175" cy="685800"/>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a:stCxn id="24" idx="3"/>
              <a:endCxn id="26" idx="0"/>
            </p:cNvCxnSpPr>
            <p:nvPr/>
          </p:nvCxnSpPr>
          <p:spPr bwMode="auto">
            <a:xfrm>
              <a:off x="6588125" y="4800600"/>
              <a:ext cx="1031875" cy="1066800"/>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a:endCxn id="22" idx="0"/>
            </p:cNvCxnSpPr>
            <p:nvPr/>
          </p:nvCxnSpPr>
          <p:spPr bwMode="auto">
            <a:xfrm>
              <a:off x="4724400" y="1377950"/>
              <a:ext cx="12700" cy="603250"/>
            </a:xfrm>
            <a:prstGeom prst="straightConnector1">
              <a:avLst/>
            </a:prstGeom>
            <a:noFill/>
            <a:ln w="25400">
              <a:solidFill>
                <a:schemeClr val="accent1"/>
              </a:solidFill>
              <a:round/>
              <a:headEnd/>
              <a:tailEnd type="stealth"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Rectangle 35"/>
            <p:cNvSpPr>
              <a:spLocks noChangeArrowheads="1"/>
            </p:cNvSpPr>
            <p:nvPr/>
          </p:nvSpPr>
          <p:spPr bwMode="auto">
            <a:xfrm>
              <a:off x="3040063" y="696913"/>
              <a:ext cx="3368675" cy="681037"/>
            </a:xfrm>
            <a:prstGeom prst="rect">
              <a:avLst/>
            </a:prstGeom>
            <a:solidFill>
              <a:srgbClr val="C3D69B"/>
            </a:solidFill>
            <a:ln w="9525" cap="rnd">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r>
                <a:rPr lang="en-US" sz="1100" b="1" dirty="0">
                  <a:solidFill>
                    <a:srgbClr val="595959"/>
                  </a:solidFill>
                  <a:latin typeface="+mn-lt"/>
                  <a:ea typeface="+mn-ea"/>
                </a:rPr>
                <a:t>Clients</a:t>
              </a:r>
            </a:p>
            <a:p>
              <a:pPr algn="ctr">
                <a:defRPr/>
              </a:pPr>
              <a:r>
                <a:rPr lang="en-US" sz="1100" b="1" dirty="0">
                  <a:solidFill>
                    <a:srgbClr val="595959"/>
                  </a:solidFill>
                  <a:latin typeface="+mn-lt"/>
                  <a:ea typeface="+mn-ea"/>
                </a:rPr>
                <a:t>(dotcom, mobile, STB)</a:t>
              </a:r>
            </a:p>
          </p:txBody>
        </p:sp>
      </p:grpSp>
      <p:sp>
        <p:nvSpPr>
          <p:cNvPr id="37" name="TextBox 4"/>
          <p:cNvSpPr txBox="1">
            <a:spLocks noChangeArrowheads="1"/>
          </p:cNvSpPr>
          <p:nvPr/>
        </p:nvSpPr>
        <p:spPr bwMode="auto">
          <a:xfrm>
            <a:off x="4191000" y="976490"/>
            <a:ext cx="4572000" cy="618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800" b="0">
                <a:solidFill>
                  <a:srgbClr val="800000"/>
                </a:solidFill>
                <a:latin typeface="+mn-lt"/>
              </a:rPr>
              <a:t>Data Services Layer</a:t>
            </a:r>
          </a:p>
          <a:p>
            <a:pPr eaLnBrk="1" hangingPunct="1">
              <a:spcBef>
                <a:spcPct val="0"/>
              </a:spcBef>
              <a:buFontTx/>
              <a:buChar char="•"/>
            </a:pPr>
            <a:r>
              <a:rPr lang="en-US" altLang="en-US" sz="1800" b="0">
                <a:solidFill>
                  <a:schemeClr val="tx1"/>
                </a:solidFill>
                <a:latin typeface="+mn-lt"/>
              </a:rPr>
              <a:t>APIs interfacing with recommendation, analytics and guide services</a:t>
            </a:r>
          </a:p>
          <a:p>
            <a:pPr eaLnBrk="1" hangingPunct="1">
              <a:spcBef>
                <a:spcPct val="0"/>
              </a:spcBef>
              <a:buFontTx/>
              <a:buChar char="•"/>
            </a:pPr>
            <a:r>
              <a:rPr lang="en-US" altLang="en-US" sz="1800" b="0">
                <a:solidFill>
                  <a:schemeClr val="tx1"/>
                </a:solidFill>
                <a:latin typeface="+mn-lt"/>
              </a:rPr>
              <a:t>Fetch personalized recommendation and merge with guide to reduce chattiness</a:t>
            </a: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r>
              <a:rPr lang="en-US" altLang="en-US" sz="1800" b="0">
                <a:solidFill>
                  <a:srgbClr val="800000"/>
                </a:solidFill>
                <a:latin typeface="+mn-lt"/>
              </a:rPr>
              <a:t>Experience Based API</a:t>
            </a:r>
          </a:p>
          <a:p>
            <a:pPr eaLnBrk="1" hangingPunct="1">
              <a:spcBef>
                <a:spcPct val="0"/>
              </a:spcBef>
              <a:buFontTx/>
              <a:buChar char="•"/>
            </a:pPr>
            <a:r>
              <a:rPr lang="en-US" altLang="en-US" sz="1800" b="0">
                <a:solidFill>
                  <a:schemeClr val="tx1"/>
                </a:solidFill>
                <a:latin typeface="+mn-lt"/>
              </a:rPr>
              <a:t>Based on concept of </a:t>
            </a:r>
            <a:r>
              <a:rPr lang="ja-JP" altLang="en-US" sz="1800" b="0">
                <a:solidFill>
                  <a:schemeClr val="tx1"/>
                </a:solidFill>
                <a:latin typeface="+mn-lt"/>
              </a:rPr>
              <a:t>“</a:t>
            </a:r>
            <a:r>
              <a:rPr lang="en-US" altLang="ja-JP" sz="1800" b="0">
                <a:solidFill>
                  <a:schemeClr val="tx1"/>
                </a:solidFill>
                <a:latin typeface="+mn-lt"/>
              </a:rPr>
              <a:t>componentization of services</a:t>
            </a:r>
            <a:r>
              <a:rPr lang="ja-JP" altLang="en-US" sz="1800" b="0">
                <a:solidFill>
                  <a:schemeClr val="tx1"/>
                </a:solidFill>
                <a:latin typeface="+mn-lt"/>
              </a:rPr>
              <a:t>”</a:t>
            </a:r>
            <a:endParaRPr lang="en-US" altLang="ja-JP" sz="1800" b="0">
              <a:solidFill>
                <a:schemeClr val="tx1"/>
              </a:solidFill>
              <a:latin typeface="+mn-lt"/>
            </a:endParaRPr>
          </a:p>
          <a:p>
            <a:pPr eaLnBrk="1" hangingPunct="1">
              <a:spcBef>
                <a:spcPct val="0"/>
              </a:spcBef>
              <a:buFontTx/>
              <a:buChar char="•"/>
            </a:pPr>
            <a:r>
              <a:rPr lang="en-US" altLang="en-US" sz="1800" b="0">
                <a:solidFill>
                  <a:schemeClr val="tx1"/>
                </a:solidFill>
                <a:latin typeface="+mn-lt"/>
              </a:rPr>
              <a:t>APIs specific to client implementation.</a:t>
            </a:r>
          </a:p>
          <a:p>
            <a:pPr eaLnBrk="1" hangingPunct="1">
              <a:spcBef>
                <a:spcPct val="0"/>
              </a:spcBef>
              <a:buFontTx/>
              <a:buChar char="•"/>
            </a:pPr>
            <a:r>
              <a:rPr lang="en-US" altLang="en-US" sz="1800" b="0">
                <a:solidFill>
                  <a:schemeClr val="tx1"/>
                </a:solidFill>
                <a:latin typeface="+mn-lt"/>
              </a:rPr>
              <a:t>Aggregate core API to drive recommendation carousels</a:t>
            </a: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r>
              <a:rPr lang="en-US" altLang="en-US" sz="1800" b="0">
                <a:solidFill>
                  <a:srgbClr val="800000"/>
                </a:solidFill>
                <a:latin typeface="+mn-lt"/>
              </a:rPr>
              <a:t>Proxy layer built on Varnish Cache</a:t>
            </a:r>
            <a:endParaRPr lang="en-US" altLang="en-US" sz="1800" b="0">
              <a:solidFill>
                <a:schemeClr val="tx1"/>
              </a:solidFill>
              <a:latin typeface="+mn-lt"/>
            </a:endParaRPr>
          </a:p>
          <a:p>
            <a:pPr eaLnBrk="1" hangingPunct="1">
              <a:spcBef>
                <a:spcPct val="0"/>
              </a:spcBef>
              <a:buFontTx/>
              <a:buChar char="•"/>
            </a:pPr>
            <a:r>
              <a:rPr lang="en-US" altLang="en-US" sz="1800" b="0">
                <a:solidFill>
                  <a:schemeClr val="tx1"/>
                </a:solidFill>
                <a:latin typeface="+mn-lt"/>
              </a:rPr>
              <a:t>Reverse proxy for downstream systems</a:t>
            </a:r>
          </a:p>
          <a:p>
            <a:pPr eaLnBrk="1" hangingPunct="1">
              <a:spcBef>
                <a:spcPct val="0"/>
              </a:spcBef>
              <a:buFontTx/>
              <a:buChar char="•"/>
            </a:pPr>
            <a:r>
              <a:rPr lang="en-GB" altLang="en-US" sz="1800" b="0">
                <a:solidFill>
                  <a:schemeClr val="tx1"/>
                </a:solidFill>
                <a:latin typeface="+mn-lt"/>
              </a:rPr>
              <a:t>Caching as defined by the HTTP 1.1. </a:t>
            </a:r>
          </a:p>
          <a:p>
            <a:pPr eaLnBrk="1" hangingPunct="1">
              <a:spcBef>
                <a:spcPct val="0"/>
              </a:spcBef>
              <a:buFontTx/>
              <a:buChar char="•"/>
            </a:pPr>
            <a:r>
              <a:rPr lang="en-GB" altLang="en-US" sz="1800" b="0">
                <a:solidFill>
                  <a:schemeClr val="tx1"/>
                </a:solidFill>
                <a:latin typeface="+mn-lt"/>
              </a:rPr>
              <a:t>Log API metrics and SLAs</a:t>
            </a:r>
            <a:endParaRPr lang="en-US" altLang="en-US" sz="1800" b="0">
              <a:solidFill>
                <a:schemeClr val="tx1"/>
              </a:solidFill>
              <a:latin typeface="+mn-lt"/>
            </a:endParaRP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endParaRPr lang="en-US" altLang="en-US" sz="1800" b="0">
              <a:solidFill>
                <a:schemeClr val="tx1"/>
              </a:solidFill>
              <a:latin typeface="+mn-lt"/>
            </a:endParaRPr>
          </a:p>
          <a:p>
            <a:pPr eaLnBrk="1" hangingPunct="1">
              <a:spcBef>
                <a:spcPct val="0"/>
              </a:spcBef>
              <a:buFontTx/>
              <a:buNone/>
            </a:pPr>
            <a:endParaRPr lang="en-US" altLang="en-US" sz="1800" b="0">
              <a:solidFill>
                <a:schemeClr val="tx1"/>
              </a:solidFill>
              <a:latin typeface="+mn-lt"/>
            </a:endParaRPr>
          </a:p>
        </p:txBody>
      </p:sp>
    </p:spTree>
    <p:extLst>
      <p:ext uri="{BB962C8B-B14F-4D97-AF65-F5344CB8AC3E}">
        <p14:creationId xmlns:p14="http://schemas.microsoft.com/office/powerpoint/2010/main" val="42838711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433221"/>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3733801"/>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3733801"/>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625127"/>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461492" y="2286000"/>
            <a:ext cx="6396508" cy="1066799"/>
          </a:xfrm>
        </p:spPr>
        <p:txBody>
          <a:bodyPr/>
          <a:lstStyle/>
          <a:p>
            <a:r>
              <a:rPr lang="en-US" dirty="0" smtClean="0"/>
              <a:t>Deployment</a:t>
            </a:r>
            <a:endParaRPr lang="en-US" dirty="0"/>
          </a:p>
        </p:txBody>
      </p:sp>
      <p:sp>
        <p:nvSpPr>
          <p:cNvPr id="3" name="Subtitle 2"/>
          <p:cNvSpPr>
            <a:spLocks noGrp="1"/>
          </p:cNvSpPr>
          <p:nvPr>
            <p:ph type="subTitle" idx="1"/>
          </p:nvPr>
        </p:nvSpPr>
        <p:spPr>
          <a:xfrm>
            <a:off x="461493" y="3581400"/>
            <a:ext cx="4724400" cy="762000"/>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35</a:t>
            </a:fld>
            <a:endParaRPr lang="en-US"/>
          </a:p>
        </p:txBody>
      </p:sp>
      <p:sp>
        <p:nvSpPr>
          <p:cNvPr id="6" name="Rounded Rectangle 5"/>
          <p:cNvSpPr/>
          <p:nvPr/>
        </p:nvSpPr>
        <p:spPr>
          <a:xfrm>
            <a:off x="5105400" y="3733800"/>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7" name="Rounded Rectangle 6"/>
          <p:cNvSpPr/>
          <p:nvPr/>
        </p:nvSpPr>
        <p:spPr>
          <a:xfrm>
            <a:off x="304800" y="3733800"/>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3733801"/>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4" name="Rounded Rectangle 13"/>
          <p:cNvSpPr/>
          <p:nvPr/>
        </p:nvSpPr>
        <p:spPr>
          <a:xfrm>
            <a:off x="2209800" y="3733801"/>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5" name="Rounded Rectangle 14"/>
          <p:cNvSpPr/>
          <p:nvPr/>
        </p:nvSpPr>
        <p:spPr>
          <a:xfrm>
            <a:off x="2209800" y="4625125"/>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Content Management (Curation)</a:t>
            </a:r>
          </a:p>
        </p:txBody>
      </p:sp>
    </p:spTree>
    <p:extLst>
      <p:ext uri="{BB962C8B-B14F-4D97-AF65-F5344CB8AC3E}">
        <p14:creationId xmlns:p14="http://schemas.microsoft.com/office/powerpoint/2010/main" val="3827257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4"/>
          <p:cNvSpPr txBox="1">
            <a:spLocks noChangeArrowheads="1"/>
          </p:cNvSpPr>
          <p:nvPr/>
        </p:nvSpPr>
        <p:spPr bwMode="auto">
          <a:xfrm>
            <a:off x="4954588" y="6477000"/>
            <a:ext cx="857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000">
                <a:solidFill>
                  <a:srgbClr val="000000"/>
                </a:solidFill>
                <a:latin typeface="Arial" pitchFamily="34" charset="0"/>
              </a:rPr>
              <a:t>IT Systems</a:t>
            </a:r>
          </a:p>
        </p:txBody>
      </p:sp>
      <p:pic>
        <p:nvPicPr>
          <p:cNvPr id="18435" name="Picture 42" descr="peop0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67275" y="6019800"/>
            <a:ext cx="5349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8" name="Straight Arrow Connector 147"/>
          <p:cNvCxnSpPr>
            <a:cxnSpLocks noChangeShapeType="1"/>
          </p:cNvCxnSpPr>
          <p:nvPr/>
        </p:nvCxnSpPr>
        <p:spPr bwMode="auto">
          <a:xfrm flipH="1" flipV="1">
            <a:off x="5897563" y="5770563"/>
            <a:ext cx="0" cy="204787"/>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0" name="Straight Arrow Connector 149"/>
          <p:cNvCxnSpPr>
            <a:cxnSpLocks noChangeShapeType="1"/>
            <a:stCxn id="93" idx="1"/>
            <a:endCxn id="143" idx="3"/>
          </p:cNvCxnSpPr>
          <p:nvPr/>
        </p:nvCxnSpPr>
        <p:spPr bwMode="auto">
          <a:xfrm flipH="1" flipV="1">
            <a:off x="4724400" y="5197475"/>
            <a:ext cx="990600" cy="9525"/>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438" name="Cloud"/>
          <p:cNvSpPr>
            <a:spLocks noChangeAspect="1" noEditPoints="1" noChangeArrowheads="1"/>
          </p:cNvSpPr>
          <p:nvPr/>
        </p:nvSpPr>
        <p:spPr bwMode="auto">
          <a:xfrm>
            <a:off x="5821363" y="1008063"/>
            <a:ext cx="3235325" cy="24209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3D69B"/>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a:p>
            <a:pPr algn="r" eaLnBrk="1" hangingPunct="1">
              <a:spcBef>
                <a:spcPct val="0"/>
              </a:spcBef>
              <a:buFontTx/>
              <a:buNone/>
            </a:pPr>
            <a:endParaRPr lang="en-US" altLang="en-US" sz="1200">
              <a:solidFill>
                <a:schemeClr val="tx1"/>
              </a:solidFill>
              <a:latin typeface="Arial" pitchFamily="34" charset="0"/>
            </a:endParaRPr>
          </a:p>
        </p:txBody>
      </p:sp>
      <p:sp>
        <p:nvSpPr>
          <p:cNvPr id="18439" name="Cloud"/>
          <p:cNvSpPr>
            <a:spLocks noChangeAspect="1" noEditPoints="1" noChangeArrowheads="1"/>
          </p:cNvSpPr>
          <p:nvPr/>
        </p:nvSpPr>
        <p:spPr bwMode="auto">
          <a:xfrm>
            <a:off x="4724400" y="931863"/>
            <a:ext cx="3235325" cy="24209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99694"/>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algn="ctr" eaLnBrk="1" hangingPunct="1">
              <a:spcBef>
                <a:spcPct val="0"/>
              </a:spcBef>
              <a:buFontTx/>
              <a:buNone/>
            </a:pPr>
            <a:endParaRPr lang="en-US" altLang="en-US" sz="1200">
              <a:solidFill>
                <a:schemeClr val="tx1"/>
              </a:solidFill>
              <a:latin typeface="Arial" pitchFamily="34" charset="0"/>
            </a:endParaRPr>
          </a:p>
          <a:p>
            <a:pPr algn="ctr" eaLnBrk="1" hangingPunct="1">
              <a:spcBef>
                <a:spcPct val="0"/>
              </a:spcBef>
              <a:buFontTx/>
              <a:buNone/>
            </a:pPr>
            <a:endParaRPr lang="en-US" altLang="en-US" sz="1200">
              <a:solidFill>
                <a:schemeClr val="tx1"/>
              </a:solidFill>
              <a:latin typeface="Arial" pitchFamily="34" charset="0"/>
            </a:endParaRPr>
          </a:p>
          <a:p>
            <a:pPr algn="ctr" eaLnBrk="1" hangingPunct="1">
              <a:spcBef>
                <a:spcPct val="0"/>
              </a:spcBef>
              <a:buFontTx/>
              <a:buNone/>
            </a:pPr>
            <a:endParaRPr lang="en-US" altLang="en-US" sz="1200">
              <a:solidFill>
                <a:schemeClr val="tx1"/>
              </a:solidFill>
              <a:latin typeface="Arial" pitchFamily="34" charset="0"/>
            </a:endParaRPr>
          </a:p>
          <a:p>
            <a:pPr algn="ctr" eaLnBrk="1" hangingPunct="1">
              <a:spcBef>
                <a:spcPct val="0"/>
              </a:spcBef>
              <a:buFontTx/>
              <a:buNone/>
            </a:pPr>
            <a:endParaRPr lang="en-US" altLang="en-US" sz="1200">
              <a:solidFill>
                <a:schemeClr val="tx1"/>
              </a:solidFill>
              <a:latin typeface="Arial" pitchFamily="34" charset="0"/>
            </a:endParaRPr>
          </a:p>
          <a:p>
            <a:pPr algn="ctr" eaLnBrk="1" hangingPunct="1">
              <a:spcBef>
                <a:spcPct val="0"/>
              </a:spcBef>
              <a:buFontTx/>
              <a:buNone/>
            </a:pPr>
            <a:endParaRPr lang="en-US" altLang="en-US" sz="1200">
              <a:solidFill>
                <a:schemeClr val="tx1"/>
              </a:solidFill>
              <a:latin typeface="Arial" pitchFamily="34" charset="0"/>
            </a:endParaRPr>
          </a:p>
          <a:p>
            <a:pPr algn="ctr" eaLnBrk="1" hangingPunct="1">
              <a:spcBef>
                <a:spcPct val="0"/>
              </a:spcBef>
              <a:buFontTx/>
              <a:buNone/>
            </a:pPr>
            <a:endParaRPr lang="en-US" altLang="en-US" sz="1200">
              <a:solidFill>
                <a:schemeClr val="tx1"/>
              </a:solidFill>
              <a:latin typeface="Arial" pitchFamily="34" charset="0"/>
            </a:endParaRPr>
          </a:p>
          <a:p>
            <a:pPr eaLnBrk="1" hangingPunct="1">
              <a:spcBef>
                <a:spcPct val="0"/>
              </a:spcBef>
              <a:buFontTx/>
              <a:buNone/>
            </a:pPr>
            <a:r>
              <a:rPr lang="en-US" altLang="en-US" sz="1200">
                <a:solidFill>
                  <a:schemeClr val="tx1"/>
                </a:solidFill>
                <a:latin typeface="Arial" pitchFamily="34" charset="0"/>
              </a:rPr>
              <a:t>    </a:t>
            </a:r>
          </a:p>
          <a:p>
            <a:pPr eaLnBrk="1" hangingPunct="1">
              <a:spcBef>
                <a:spcPct val="0"/>
              </a:spcBef>
              <a:buFontTx/>
              <a:buNone/>
            </a:pPr>
            <a:r>
              <a:rPr lang="en-US" altLang="en-US" sz="1200">
                <a:solidFill>
                  <a:schemeClr val="tx1"/>
                </a:solidFill>
                <a:latin typeface="Arial" pitchFamily="34" charset="0"/>
              </a:rPr>
              <a:t>        </a:t>
            </a:r>
          </a:p>
        </p:txBody>
      </p:sp>
      <p:sp>
        <p:nvSpPr>
          <p:cNvPr id="10248" name="Cloud"/>
          <p:cNvSpPr>
            <a:spLocks noChangeAspect="1" noEditPoints="1" noChangeArrowheads="1"/>
          </p:cNvSpPr>
          <p:nvPr/>
        </p:nvSpPr>
        <p:spPr bwMode="auto">
          <a:xfrm>
            <a:off x="5222875" y="612775"/>
            <a:ext cx="3235325" cy="24225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100" b="1">
              <a:latin typeface="Arial" charset="0"/>
              <a:ea typeface="ＭＳ Ｐゴシック" charset="0"/>
              <a:cs typeface="ＭＳ Ｐゴシック" charset="0"/>
            </a:endParaRPr>
          </a:p>
          <a:p>
            <a:pPr algn="ctr">
              <a:defRPr/>
            </a:pPr>
            <a:endParaRPr lang="en-US" sz="1200" b="1">
              <a:latin typeface="Arial" charset="0"/>
              <a:ea typeface="ＭＳ Ｐゴシック" charset="0"/>
              <a:cs typeface="ＭＳ Ｐゴシック" charset="0"/>
            </a:endParaRPr>
          </a:p>
        </p:txBody>
      </p:sp>
      <p:grpSp>
        <p:nvGrpSpPr>
          <p:cNvPr id="18441" name="Group 15"/>
          <p:cNvGrpSpPr>
            <a:grpSpLocks/>
          </p:cNvGrpSpPr>
          <p:nvPr/>
        </p:nvGrpSpPr>
        <p:grpSpPr bwMode="auto">
          <a:xfrm>
            <a:off x="7226300" y="1031875"/>
            <a:ext cx="1374775" cy="1647825"/>
            <a:chOff x="5667090" y="1343142"/>
            <a:chExt cx="1374572" cy="1648421"/>
          </a:xfrm>
        </p:grpSpPr>
        <p:sp>
          <p:nvSpPr>
            <p:cNvPr id="177" name="Rectangle 176"/>
            <p:cNvSpPr>
              <a:spLocks noChangeArrowheads="1"/>
            </p:cNvSpPr>
            <p:nvPr/>
          </p:nvSpPr>
          <p:spPr bwMode="auto">
            <a:xfrm>
              <a:off x="5903593" y="1343142"/>
              <a:ext cx="957121" cy="320791"/>
            </a:xfrm>
            <a:prstGeom prst="rect">
              <a:avLst/>
            </a:prstGeom>
            <a:solidFill>
              <a:srgbClr val="993300"/>
            </a:solidFill>
            <a:ln w="9525">
              <a:solidFill>
                <a:srgbClr val="4A7EBB"/>
              </a:solidFill>
              <a:miter lim="800000"/>
              <a:headEnd/>
              <a:tailEnd/>
            </a:ln>
            <a:effectLst>
              <a:outerShdw blurRad="40000" dist="23000" dir="5400000" rotWithShape="0">
                <a:srgbClr val="808080">
                  <a:alpha val="34998"/>
                </a:srgbClr>
              </a:outerShdw>
            </a:effectLst>
          </p:spPr>
          <p:txBody>
            <a:bodyPr/>
            <a:lstStyle/>
            <a:p>
              <a:pPr algn="ctr">
                <a:defRPr/>
              </a:pPr>
              <a:r>
                <a:rPr lang="en-US" sz="1200" dirty="0">
                  <a:solidFill>
                    <a:schemeClr val="lt1"/>
                  </a:solidFill>
                  <a:latin typeface="+mn-lt"/>
                  <a:ea typeface="+mn-ea"/>
                </a:rPr>
                <a:t>PGES REST</a:t>
              </a:r>
            </a:p>
          </p:txBody>
        </p:sp>
        <p:sp>
          <p:nvSpPr>
            <p:cNvPr id="178" name="Rectangle 177"/>
            <p:cNvSpPr>
              <a:spLocks noChangeArrowheads="1"/>
            </p:cNvSpPr>
            <p:nvPr/>
          </p:nvSpPr>
          <p:spPr bwMode="auto">
            <a:xfrm>
              <a:off x="5667090" y="1792567"/>
              <a:ext cx="811093" cy="320791"/>
            </a:xfrm>
            <a:prstGeom prst="rect">
              <a:avLst/>
            </a:prstGeom>
            <a:solidFill>
              <a:srgbClr val="993300"/>
            </a:solidFill>
            <a:ln w="9525">
              <a:solidFill>
                <a:srgbClr val="4A7EBB"/>
              </a:solidFill>
              <a:miter lim="800000"/>
              <a:headEnd/>
              <a:tailEnd/>
            </a:ln>
            <a:effectLst>
              <a:outerShdw blurRad="40000" dist="23000" dir="5400000" rotWithShape="0">
                <a:srgbClr val="808080">
                  <a:alpha val="34998"/>
                </a:srgbClr>
              </a:outerShdw>
            </a:effectLst>
          </p:spPr>
          <p:txBody>
            <a:bodyPr/>
            <a:lstStyle/>
            <a:p>
              <a:pPr algn="ctr">
                <a:defRPr/>
              </a:pPr>
              <a:r>
                <a:rPr lang="en-US" sz="1100" dirty="0">
                  <a:solidFill>
                    <a:schemeClr val="lt1"/>
                  </a:solidFill>
                  <a:latin typeface="+mn-lt"/>
                  <a:ea typeface="+mn-ea"/>
                </a:rPr>
                <a:t>UP  REST</a:t>
              </a:r>
            </a:p>
          </p:txBody>
        </p:sp>
        <p:sp>
          <p:nvSpPr>
            <p:cNvPr id="179" name="Rectangle 178"/>
            <p:cNvSpPr>
              <a:spLocks noChangeArrowheads="1"/>
            </p:cNvSpPr>
            <p:nvPr/>
          </p:nvSpPr>
          <p:spPr bwMode="auto">
            <a:xfrm>
              <a:off x="5667090" y="2240404"/>
              <a:ext cx="866647" cy="322379"/>
            </a:xfrm>
            <a:prstGeom prst="rect">
              <a:avLst/>
            </a:prstGeom>
            <a:solidFill>
              <a:srgbClr val="993300"/>
            </a:solidFill>
            <a:ln w="9525">
              <a:solidFill>
                <a:srgbClr val="4A7EBB"/>
              </a:solidFill>
              <a:miter lim="800000"/>
              <a:headEnd/>
              <a:tailEnd/>
            </a:ln>
            <a:effectLst>
              <a:outerShdw blurRad="40000" dist="23000" dir="5400000" rotWithShape="0">
                <a:srgbClr val="808080">
                  <a:alpha val="34998"/>
                </a:srgbClr>
              </a:outerShdw>
            </a:effectLst>
          </p:spPr>
          <p:txBody>
            <a:bodyPr/>
            <a:lstStyle/>
            <a:p>
              <a:pPr algn="ctr">
                <a:defRPr/>
              </a:pPr>
              <a:r>
                <a:rPr lang="en-US" sz="1100" dirty="0">
                  <a:solidFill>
                    <a:schemeClr val="lt1"/>
                  </a:solidFill>
                  <a:latin typeface="+mn-lt"/>
                  <a:ea typeface="+mn-ea"/>
                </a:rPr>
                <a:t>EDM REST</a:t>
              </a:r>
            </a:p>
          </p:txBody>
        </p:sp>
        <p:sp>
          <p:nvSpPr>
            <p:cNvPr id="180" name="Rectangle 179"/>
            <p:cNvSpPr>
              <a:spLocks noChangeArrowheads="1"/>
            </p:cNvSpPr>
            <p:nvPr/>
          </p:nvSpPr>
          <p:spPr bwMode="auto">
            <a:xfrm>
              <a:off x="5982956" y="2670772"/>
              <a:ext cx="1058706" cy="320791"/>
            </a:xfrm>
            <a:prstGeom prst="rect">
              <a:avLst/>
            </a:prstGeom>
            <a:solidFill>
              <a:srgbClr val="993300"/>
            </a:solidFill>
            <a:ln w="9525">
              <a:solidFill>
                <a:srgbClr val="4A7EBB"/>
              </a:solidFill>
              <a:miter lim="800000"/>
              <a:headEnd/>
              <a:tailEnd/>
            </a:ln>
            <a:effectLst>
              <a:outerShdw blurRad="40000" dist="23000" dir="5400000" rotWithShape="0">
                <a:srgbClr val="808080">
                  <a:alpha val="34998"/>
                </a:srgbClr>
              </a:outerShdw>
            </a:effectLst>
          </p:spPr>
          <p:txBody>
            <a:bodyPr/>
            <a:lstStyle/>
            <a:p>
              <a:pPr algn="ctr">
                <a:defRPr/>
              </a:pPr>
              <a:r>
                <a:rPr lang="en-US" sz="1100" dirty="0">
                  <a:solidFill>
                    <a:schemeClr val="lt1"/>
                  </a:solidFill>
                  <a:latin typeface="+mn-lt"/>
                  <a:ea typeface="+mn-ea"/>
                </a:rPr>
                <a:t>PGRS Service</a:t>
              </a:r>
            </a:p>
          </p:txBody>
        </p:sp>
      </p:grpSp>
      <p:sp>
        <p:nvSpPr>
          <p:cNvPr id="54" name="Rectangle 53"/>
          <p:cNvSpPr/>
          <p:nvPr/>
        </p:nvSpPr>
        <p:spPr bwMode="auto">
          <a:xfrm>
            <a:off x="5692775" y="1060450"/>
            <a:ext cx="955675" cy="290513"/>
          </a:xfrm>
          <a:prstGeom prst="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200" dirty="0"/>
              <a:t>RS REST</a:t>
            </a:r>
          </a:p>
        </p:txBody>
      </p:sp>
      <p:sp>
        <p:nvSpPr>
          <p:cNvPr id="55" name="Rectangle 54"/>
          <p:cNvSpPr/>
          <p:nvPr/>
        </p:nvSpPr>
        <p:spPr bwMode="auto">
          <a:xfrm>
            <a:off x="5486400" y="1960563"/>
            <a:ext cx="1368425" cy="379412"/>
          </a:xfrm>
          <a:prstGeom prst="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200" dirty="0"/>
              <a:t>DTV Customization &amp; Blending Rules </a:t>
            </a:r>
          </a:p>
        </p:txBody>
      </p:sp>
      <p:cxnSp>
        <p:nvCxnSpPr>
          <p:cNvPr id="3" name="Straight Arrow Connector 2"/>
          <p:cNvCxnSpPr>
            <a:cxnSpLocks noChangeShapeType="1"/>
            <a:stCxn id="54" idx="3"/>
            <a:endCxn id="177" idx="1"/>
          </p:cNvCxnSpPr>
          <p:nvPr/>
        </p:nvCxnSpPr>
        <p:spPr bwMode="auto">
          <a:xfrm flipV="1">
            <a:off x="6648450" y="1192213"/>
            <a:ext cx="814388" cy="12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 name="Straight Arrow Connector 4"/>
          <p:cNvCxnSpPr>
            <a:cxnSpLocks noChangeShapeType="1"/>
            <a:stCxn id="54" idx="2"/>
            <a:endCxn id="55" idx="0"/>
          </p:cNvCxnSpPr>
          <p:nvPr/>
        </p:nvCxnSpPr>
        <p:spPr bwMode="auto">
          <a:xfrm>
            <a:off x="6170613" y="1350963"/>
            <a:ext cx="0" cy="6096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446" name="TextBox 9"/>
          <p:cNvSpPr txBox="1">
            <a:spLocks noChangeArrowheads="1"/>
          </p:cNvSpPr>
          <p:nvPr/>
        </p:nvSpPr>
        <p:spPr bwMode="auto">
          <a:xfrm>
            <a:off x="6402388" y="830263"/>
            <a:ext cx="9048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400">
                <a:solidFill>
                  <a:schemeClr val="tx1"/>
                </a:solidFill>
                <a:latin typeface="Arial" pitchFamily="34" charset="0"/>
              </a:rPr>
              <a:t>(POPs)</a:t>
            </a:r>
          </a:p>
        </p:txBody>
      </p:sp>
      <p:sp>
        <p:nvSpPr>
          <p:cNvPr id="18447" name="TextBox 9"/>
          <p:cNvSpPr txBox="1">
            <a:spLocks noChangeArrowheads="1"/>
          </p:cNvSpPr>
          <p:nvPr/>
        </p:nvSpPr>
        <p:spPr bwMode="auto">
          <a:xfrm>
            <a:off x="6705600" y="2527300"/>
            <a:ext cx="452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400">
                <a:solidFill>
                  <a:schemeClr val="tx1"/>
                </a:solidFill>
                <a:latin typeface="Arial" pitchFamily="34" charset="0"/>
              </a:rPr>
              <a:t>LA</a:t>
            </a:r>
          </a:p>
        </p:txBody>
      </p:sp>
      <p:sp>
        <p:nvSpPr>
          <p:cNvPr id="18448" name="TextBox 9"/>
          <p:cNvSpPr txBox="1">
            <a:spLocks noChangeArrowheads="1"/>
          </p:cNvSpPr>
          <p:nvPr/>
        </p:nvSpPr>
        <p:spPr bwMode="auto">
          <a:xfrm>
            <a:off x="5429250" y="2728913"/>
            <a:ext cx="4524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400">
                <a:solidFill>
                  <a:schemeClr val="tx1"/>
                </a:solidFill>
                <a:latin typeface="Arial" pitchFamily="34" charset="0"/>
              </a:rPr>
              <a:t>VA</a:t>
            </a:r>
          </a:p>
        </p:txBody>
      </p:sp>
      <p:sp>
        <p:nvSpPr>
          <p:cNvPr id="18449" name="TextBox 9"/>
          <p:cNvSpPr txBox="1">
            <a:spLocks noChangeArrowheads="1"/>
          </p:cNvSpPr>
          <p:nvPr/>
        </p:nvSpPr>
        <p:spPr bwMode="auto">
          <a:xfrm>
            <a:off x="7910513" y="2743200"/>
            <a:ext cx="4524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400">
                <a:solidFill>
                  <a:schemeClr val="tx1"/>
                </a:solidFill>
                <a:latin typeface="Arial" pitchFamily="34" charset="0"/>
              </a:rPr>
              <a:t>CR</a:t>
            </a:r>
          </a:p>
        </p:txBody>
      </p:sp>
      <p:grpSp>
        <p:nvGrpSpPr>
          <p:cNvPr id="18450" name="Group 37"/>
          <p:cNvGrpSpPr>
            <a:grpSpLocks/>
          </p:cNvGrpSpPr>
          <p:nvPr/>
        </p:nvGrpSpPr>
        <p:grpSpPr bwMode="auto">
          <a:xfrm>
            <a:off x="61913" y="4552950"/>
            <a:ext cx="4662487" cy="1314450"/>
            <a:chOff x="26193" y="4448672"/>
            <a:chExt cx="4662487" cy="1314947"/>
          </a:xfrm>
        </p:grpSpPr>
        <p:sp>
          <p:nvSpPr>
            <p:cNvPr id="143" name="Rounded Rectangle 142"/>
            <p:cNvSpPr>
              <a:spLocks noChangeArrowheads="1"/>
            </p:cNvSpPr>
            <p:nvPr/>
          </p:nvSpPr>
          <p:spPr bwMode="auto">
            <a:xfrm>
              <a:off x="26193" y="4474082"/>
              <a:ext cx="4662487" cy="1240307"/>
            </a:xfrm>
            <a:prstGeom prst="roundRect">
              <a:avLst>
                <a:gd name="adj" fmla="val 16667"/>
              </a:avLst>
            </a:prstGeom>
            <a:solidFill>
              <a:srgbClr val="95B3D7"/>
            </a:solidFill>
            <a:ln w="9525">
              <a:solidFill>
                <a:srgbClr val="4A7EBB"/>
              </a:solidFill>
              <a:round/>
              <a:headEnd/>
              <a:tailEnd/>
            </a:ln>
            <a:effectLst>
              <a:outerShdw blurRad="40000" dist="23000" dir="5400000" rotWithShape="0">
                <a:srgbClr val="808080">
                  <a:alpha val="34998"/>
                </a:srgbClr>
              </a:outerShdw>
            </a:effectLst>
          </p:spPr>
          <p:txBody>
            <a:bodyPr anchorCtr="1"/>
            <a:lstStyle/>
            <a:p>
              <a:pPr algn="ctr">
                <a:defRPr/>
              </a:pPr>
              <a:r>
                <a:rPr lang="en-US" sz="1600" b="1" dirty="0">
                  <a:solidFill>
                    <a:prstClr val="black"/>
                  </a:solidFill>
                  <a:latin typeface="+mn-lt"/>
                  <a:ea typeface="+mn-ea"/>
                </a:rPr>
                <a:t>HDFS &amp; </a:t>
              </a:r>
              <a:r>
                <a:rPr lang="en-US" sz="1600" b="1" dirty="0" err="1">
                  <a:solidFill>
                    <a:prstClr val="black"/>
                  </a:solidFill>
                  <a:latin typeface="+mn-lt"/>
                  <a:ea typeface="+mn-ea"/>
                </a:rPr>
                <a:t>HBase</a:t>
              </a:r>
              <a:r>
                <a:rPr lang="en-US" sz="1600" b="1" dirty="0">
                  <a:solidFill>
                    <a:prstClr val="black"/>
                  </a:solidFill>
                  <a:latin typeface="+mn-lt"/>
                  <a:ea typeface="+mn-ea"/>
                </a:rPr>
                <a:t> Infrastructure</a:t>
              </a:r>
            </a:p>
            <a:p>
              <a:pPr algn="ctr">
                <a:defRPr/>
              </a:pPr>
              <a:endParaRPr lang="en-US" sz="1600" b="1" dirty="0">
                <a:solidFill>
                  <a:prstClr val="black"/>
                </a:solidFill>
                <a:latin typeface="+mn-lt"/>
                <a:ea typeface="+mn-ea"/>
              </a:endParaRPr>
            </a:p>
            <a:p>
              <a:pPr algn="ctr">
                <a:defRPr/>
              </a:pPr>
              <a:endParaRPr lang="en-US" dirty="0">
                <a:solidFill>
                  <a:prstClr val="white"/>
                </a:solidFill>
                <a:latin typeface="+mn-lt"/>
                <a:ea typeface="+mn-ea"/>
              </a:endParaRPr>
            </a:p>
            <a:p>
              <a:pPr algn="ctr">
                <a:defRPr/>
              </a:pPr>
              <a:endParaRPr lang="en-US" dirty="0">
                <a:solidFill>
                  <a:prstClr val="white"/>
                </a:solidFill>
                <a:latin typeface="+mn-lt"/>
                <a:ea typeface="+mn-ea"/>
              </a:endParaRPr>
            </a:p>
            <a:p>
              <a:pPr algn="ctr">
                <a:defRPr/>
              </a:pPr>
              <a:endParaRPr lang="en-US" dirty="0">
                <a:solidFill>
                  <a:prstClr val="white"/>
                </a:solidFill>
                <a:latin typeface="+mn-lt"/>
                <a:ea typeface="+mn-ea"/>
              </a:endParaRPr>
            </a:p>
          </p:txBody>
        </p:sp>
        <p:sp>
          <p:nvSpPr>
            <p:cNvPr id="145" name="Rounded Rectangle 144"/>
            <p:cNvSpPr/>
            <p:nvPr/>
          </p:nvSpPr>
          <p:spPr>
            <a:xfrm>
              <a:off x="1688305" y="4848873"/>
              <a:ext cx="1233488" cy="765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a:solidFill>
                    <a:schemeClr val="bg1"/>
                  </a:solidFill>
                  <a:ea typeface="ＭＳ Ｐゴシック" pitchFamily="34" charset="-128"/>
                </a:rPr>
                <a:t>Aggregated Personalized Data</a:t>
              </a:r>
            </a:p>
          </p:txBody>
        </p:sp>
        <p:sp>
          <p:nvSpPr>
            <p:cNvPr id="191" name="Rounded Rectangle 190"/>
            <p:cNvSpPr/>
            <p:nvPr/>
          </p:nvSpPr>
          <p:spPr bwMode="auto">
            <a:xfrm>
              <a:off x="3277393" y="5007683"/>
              <a:ext cx="1106487" cy="543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a:solidFill>
                    <a:schemeClr val="bg1"/>
                  </a:solidFill>
                  <a:ea typeface="ＭＳ Ｐゴシック" pitchFamily="34" charset="-128"/>
                </a:rPr>
                <a:t>Metadata Aggregation</a:t>
              </a:r>
            </a:p>
          </p:txBody>
        </p:sp>
        <p:sp>
          <p:nvSpPr>
            <p:cNvPr id="197" name="Rounded Rectangle 196"/>
            <p:cNvSpPr/>
            <p:nvPr/>
          </p:nvSpPr>
          <p:spPr bwMode="auto">
            <a:xfrm>
              <a:off x="419893" y="5355478"/>
              <a:ext cx="449262" cy="274741"/>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800"/>
                <a:t>VDCS</a:t>
              </a:r>
              <a:endParaRPr lang="en-US" sz="800" dirty="0"/>
            </a:p>
          </p:txBody>
        </p:sp>
        <p:sp>
          <p:nvSpPr>
            <p:cNvPr id="87" name="Rectangle 86"/>
            <p:cNvSpPr/>
            <p:nvPr/>
          </p:nvSpPr>
          <p:spPr bwMode="auto">
            <a:xfrm rot="5400000">
              <a:off x="3847058" y="4945807"/>
              <a:ext cx="1314947" cy="32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b="1" dirty="0">
                  <a:solidFill>
                    <a:srgbClr val="002060"/>
                  </a:solidFill>
                  <a:ea typeface="ＭＳ Ｐゴシック" pitchFamily="34" charset="-128"/>
                </a:rPr>
                <a:t>AMAZON/DTV</a:t>
              </a:r>
            </a:p>
          </p:txBody>
        </p:sp>
        <p:grpSp>
          <p:nvGrpSpPr>
            <p:cNvPr id="18488" name="Group 81"/>
            <p:cNvGrpSpPr>
              <a:grpSpLocks/>
            </p:cNvGrpSpPr>
            <p:nvPr/>
          </p:nvGrpSpPr>
          <p:grpSpPr bwMode="auto">
            <a:xfrm>
              <a:off x="59530" y="4839726"/>
              <a:ext cx="1276350" cy="815976"/>
              <a:chOff x="1401620" y="1870860"/>
              <a:chExt cx="1278089" cy="817102"/>
            </a:xfrm>
          </p:grpSpPr>
          <p:sp>
            <p:nvSpPr>
              <p:cNvPr id="91" name="Rounded Rectangle 90"/>
              <p:cNvSpPr/>
              <p:nvPr/>
            </p:nvSpPr>
            <p:spPr>
              <a:xfrm>
                <a:off x="1401620" y="1870478"/>
                <a:ext cx="1278089" cy="817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200" b="1" dirty="0">
                    <a:solidFill>
                      <a:schemeClr val="bg1"/>
                    </a:solidFill>
                    <a:ea typeface="ＭＳ Ｐゴシック" pitchFamily="34" charset="-128"/>
                  </a:rPr>
                  <a:t>Viewer Data Aggregation</a:t>
                </a:r>
              </a:p>
            </p:txBody>
          </p:sp>
          <p:sp>
            <p:nvSpPr>
              <p:cNvPr id="92" name="Rounded Rectangle 91"/>
              <p:cNvSpPr/>
              <p:nvPr/>
            </p:nvSpPr>
            <p:spPr>
              <a:xfrm>
                <a:off x="1535152" y="2349156"/>
                <a:ext cx="449875" cy="275120"/>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800" dirty="0"/>
                  <a:t>VDCS</a:t>
                </a:r>
              </a:p>
            </p:txBody>
          </p:sp>
          <p:sp>
            <p:nvSpPr>
              <p:cNvPr id="104" name="Rounded Rectangle 103"/>
              <p:cNvSpPr/>
              <p:nvPr/>
            </p:nvSpPr>
            <p:spPr>
              <a:xfrm>
                <a:off x="2137634" y="2350746"/>
                <a:ext cx="438747" cy="260808"/>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800"/>
                  <a:t>VDDS</a:t>
                </a:r>
                <a:endParaRPr lang="en-US" sz="800" dirty="0"/>
              </a:p>
            </p:txBody>
          </p:sp>
        </p:grpSp>
      </p:grpSp>
      <p:grpSp>
        <p:nvGrpSpPr>
          <p:cNvPr id="18451" name="Group 36"/>
          <p:cNvGrpSpPr>
            <a:grpSpLocks/>
          </p:cNvGrpSpPr>
          <p:nvPr/>
        </p:nvGrpSpPr>
        <p:grpSpPr bwMode="auto">
          <a:xfrm>
            <a:off x="5715000" y="4662488"/>
            <a:ext cx="3392488" cy="1089025"/>
            <a:chOff x="5692683" y="4648200"/>
            <a:chExt cx="3391664" cy="1089278"/>
          </a:xfrm>
        </p:grpSpPr>
        <p:sp>
          <p:nvSpPr>
            <p:cNvPr id="93" name="Rounded Rectangle 92"/>
            <p:cNvSpPr>
              <a:spLocks noChangeArrowheads="1"/>
            </p:cNvSpPr>
            <p:nvPr/>
          </p:nvSpPr>
          <p:spPr bwMode="auto">
            <a:xfrm>
              <a:off x="5692683" y="4648200"/>
              <a:ext cx="3364683" cy="1089278"/>
            </a:xfrm>
            <a:prstGeom prst="roundRect">
              <a:avLst>
                <a:gd name="adj" fmla="val 16667"/>
              </a:avLst>
            </a:prstGeom>
            <a:solidFill>
              <a:srgbClr val="31859C"/>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endParaRPr lang="en-US" sz="1600" b="1" dirty="0">
                <a:solidFill>
                  <a:prstClr val="black"/>
                </a:solidFill>
                <a:latin typeface="+mn-lt"/>
                <a:ea typeface="+mn-ea"/>
              </a:endParaRPr>
            </a:p>
            <a:p>
              <a:pPr algn="ctr">
                <a:defRPr/>
              </a:pPr>
              <a:endParaRPr lang="en-US" dirty="0">
                <a:solidFill>
                  <a:prstClr val="white"/>
                </a:solidFill>
                <a:latin typeface="+mn-lt"/>
                <a:ea typeface="+mn-ea"/>
              </a:endParaRPr>
            </a:p>
            <a:p>
              <a:pPr algn="ctr">
                <a:defRPr/>
              </a:pPr>
              <a:endParaRPr lang="en-US" dirty="0">
                <a:solidFill>
                  <a:prstClr val="white"/>
                </a:solidFill>
                <a:latin typeface="+mn-lt"/>
                <a:ea typeface="+mn-ea"/>
              </a:endParaRPr>
            </a:p>
            <a:p>
              <a:pPr algn="ctr">
                <a:defRPr/>
              </a:pPr>
              <a:endParaRPr lang="en-US" dirty="0">
                <a:solidFill>
                  <a:prstClr val="white"/>
                </a:solidFill>
                <a:latin typeface="+mn-lt"/>
                <a:ea typeface="+mn-ea"/>
              </a:endParaRPr>
            </a:p>
          </p:txBody>
        </p:sp>
        <p:sp>
          <p:nvSpPr>
            <p:cNvPr id="101" name="Rectangle 100"/>
            <p:cNvSpPr/>
            <p:nvPr/>
          </p:nvSpPr>
          <p:spPr bwMode="auto">
            <a:xfrm rot="5400000">
              <a:off x="8390525" y="5021425"/>
              <a:ext cx="1067048" cy="320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solidFill>
                    <a:schemeClr val="bg1"/>
                  </a:solidFill>
                  <a:ea typeface="ＭＳ Ｐゴシック" pitchFamily="34" charset="-128"/>
                </a:rPr>
                <a:t>LABC</a:t>
              </a:r>
            </a:p>
          </p:txBody>
        </p:sp>
        <p:sp>
          <p:nvSpPr>
            <p:cNvPr id="102" name="Flowchart: Magnetic Disk 101"/>
            <p:cNvSpPr>
              <a:spLocks noChangeArrowheads="1"/>
            </p:cNvSpPr>
            <p:nvPr/>
          </p:nvSpPr>
          <p:spPr bwMode="auto">
            <a:xfrm>
              <a:off x="5873614" y="4868913"/>
              <a:ext cx="709441" cy="630384"/>
            </a:xfrm>
            <a:prstGeom prst="flowChartMagneticDisk">
              <a:avLst/>
            </a:prstGeom>
            <a:solidFill>
              <a:srgbClr val="993300"/>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DLS</a:t>
              </a:r>
            </a:p>
          </p:txBody>
        </p:sp>
        <p:sp>
          <p:nvSpPr>
            <p:cNvPr id="103" name="Flowchart: Magnetic Disk 102"/>
            <p:cNvSpPr>
              <a:spLocks noChangeArrowheads="1"/>
            </p:cNvSpPr>
            <p:nvPr/>
          </p:nvSpPr>
          <p:spPr bwMode="auto">
            <a:xfrm>
              <a:off x="6725895" y="4957834"/>
              <a:ext cx="649129" cy="498591"/>
            </a:xfrm>
            <a:prstGeom prst="flowChartMagneticDisk">
              <a:avLst/>
            </a:prstGeom>
            <a:solidFill>
              <a:srgbClr val="993300"/>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PGRS</a:t>
              </a:r>
            </a:p>
          </p:txBody>
        </p:sp>
        <p:sp>
          <p:nvSpPr>
            <p:cNvPr id="105" name="Rounded Rectangle 104"/>
            <p:cNvSpPr>
              <a:spLocks noChangeArrowheads="1"/>
            </p:cNvSpPr>
            <p:nvPr/>
          </p:nvSpPr>
          <p:spPr bwMode="auto">
            <a:xfrm>
              <a:off x="7528975" y="4943544"/>
              <a:ext cx="825299" cy="543051"/>
            </a:xfrm>
            <a:prstGeom prst="roundRect">
              <a:avLst>
                <a:gd name="adj" fmla="val 16667"/>
              </a:avLst>
            </a:prstGeom>
            <a:solidFill>
              <a:srgbClr val="993300"/>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Content</a:t>
              </a:r>
            </a:p>
            <a:p>
              <a:pPr algn="ctr">
                <a:defRPr/>
              </a:pPr>
              <a:r>
                <a:rPr lang="en-US" sz="1200" dirty="0">
                  <a:solidFill>
                    <a:schemeClr val="lt1"/>
                  </a:solidFill>
                  <a:latin typeface="+mn-lt"/>
                  <a:ea typeface="+mn-ea"/>
                </a:rPr>
                <a:t>Curation</a:t>
              </a:r>
            </a:p>
          </p:txBody>
        </p:sp>
      </p:grpSp>
      <p:grpSp>
        <p:nvGrpSpPr>
          <p:cNvPr id="18452" name="Group 14335"/>
          <p:cNvGrpSpPr>
            <a:grpSpLocks/>
          </p:cNvGrpSpPr>
          <p:nvPr/>
        </p:nvGrpSpPr>
        <p:grpSpPr bwMode="auto">
          <a:xfrm>
            <a:off x="217488" y="1658938"/>
            <a:ext cx="2895600" cy="966787"/>
            <a:chOff x="5791200" y="3910012"/>
            <a:chExt cx="2895600" cy="966788"/>
          </a:xfrm>
        </p:grpSpPr>
        <p:sp>
          <p:nvSpPr>
            <p:cNvPr id="107" name="Rounded Rectangle 106"/>
            <p:cNvSpPr>
              <a:spLocks noChangeArrowheads="1"/>
            </p:cNvSpPr>
            <p:nvPr/>
          </p:nvSpPr>
          <p:spPr bwMode="auto">
            <a:xfrm>
              <a:off x="5791200" y="3910012"/>
              <a:ext cx="2895600" cy="966788"/>
            </a:xfrm>
            <a:prstGeom prst="roundRect">
              <a:avLst>
                <a:gd name="adj" fmla="val 16667"/>
              </a:avLst>
            </a:prstGeom>
            <a:solidFill>
              <a:schemeClr val="tx2"/>
            </a:solidFill>
            <a:ln w="9525">
              <a:solidFill>
                <a:srgbClr val="4A7EBB"/>
              </a:solidFill>
              <a:round/>
              <a:headEnd/>
              <a:tailEnd/>
            </a:ln>
            <a:effectLst>
              <a:outerShdw blurRad="40000" dist="23000" dir="5400000" rotWithShape="0">
                <a:srgbClr val="808080">
                  <a:alpha val="34998"/>
                </a:srgbClr>
              </a:outerShdw>
            </a:effectLst>
          </p:spPr>
          <p:txBody>
            <a:bodyPr/>
            <a:lstStyle/>
            <a:p>
              <a:pPr algn="ctr">
                <a:defRPr/>
              </a:pPr>
              <a:r>
                <a:rPr lang="en-US" b="1" dirty="0">
                  <a:solidFill>
                    <a:schemeClr val="lt1"/>
                  </a:solidFill>
                  <a:latin typeface="+mn-lt"/>
                  <a:ea typeface="+mn-ea"/>
                </a:rPr>
                <a:t>Recommendation Engine</a:t>
              </a:r>
            </a:p>
          </p:txBody>
        </p:sp>
        <p:sp>
          <p:nvSpPr>
            <p:cNvPr id="108" name="Rounded Rectangle 107"/>
            <p:cNvSpPr/>
            <p:nvPr/>
          </p:nvSpPr>
          <p:spPr>
            <a:xfrm>
              <a:off x="6400800" y="4316412"/>
              <a:ext cx="1557337" cy="350837"/>
            </a:xfrm>
            <a:prstGeom prst="roundRect">
              <a:avLst/>
            </a:prstGeom>
            <a:solidFill>
              <a:schemeClr val="tx1">
                <a:lumMod val="75000"/>
                <a:lumOff val="25000"/>
              </a:schemeClr>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00" dirty="0" err="1"/>
                <a:t>Digitalsmiths</a:t>
              </a:r>
              <a:endParaRPr lang="en-US" sz="1000" dirty="0"/>
            </a:p>
          </p:txBody>
        </p:sp>
        <p:sp>
          <p:nvSpPr>
            <p:cNvPr id="109" name="Rounded Rectangle 108"/>
            <p:cNvSpPr/>
            <p:nvPr/>
          </p:nvSpPr>
          <p:spPr>
            <a:xfrm>
              <a:off x="7140575" y="4600575"/>
              <a:ext cx="825500" cy="200025"/>
            </a:xfrm>
            <a:prstGeom prst="roundRect">
              <a:avLst/>
            </a:prstGeom>
            <a:solidFill>
              <a:schemeClr val="tx1">
                <a:lumMod val="75000"/>
                <a:lumOff val="25000"/>
              </a:schemeClr>
            </a:solid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900" dirty="0"/>
                <a:t>Bus. Console</a:t>
              </a:r>
            </a:p>
          </p:txBody>
        </p:sp>
      </p:grpSp>
      <p:sp>
        <p:nvSpPr>
          <p:cNvPr id="18453" name="TextBox 40"/>
          <p:cNvSpPr txBox="1">
            <a:spLocks noChangeArrowheads="1"/>
          </p:cNvSpPr>
          <p:nvPr/>
        </p:nvSpPr>
        <p:spPr bwMode="auto">
          <a:xfrm>
            <a:off x="5002213" y="4865688"/>
            <a:ext cx="593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800" b="0">
                <a:solidFill>
                  <a:schemeClr val="tx1"/>
                </a:solidFill>
                <a:latin typeface="Arial" pitchFamily="34" charset="0"/>
              </a:rPr>
              <a:t>scp</a:t>
            </a:r>
          </a:p>
          <a:p>
            <a:pPr eaLnBrk="1" hangingPunct="1">
              <a:spcBef>
                <a:spcPct val="0"/>
              </a:spcBef>
              <a:buFontTx/>
              <a:buNone/>
            </a:pPr>
            <a:r>
              <a:rPr lang="en-US" altLang="en-US" sz="1800" b="0">
                <a:solidFill>
                  <a:schemeClr val="tx1"/>
                </a:solidFill>
                <a:latin typeface="Arial" pitchFamily="34" charset="0"/>
              </a:rPr>
              <a:t>files</a:t>
            </a:r>
          </a:p>
        </p:txBody>
      </p:sp>
      <p:grpSp>
        <p:nvGrpSpPr>
          <p:cNvPr id="18454" name="Group 47"/>
          <p:cNvGrpSpPr>
            <a:grpSpLocks/>
          </p:cNvGrpSpPr>
          <p:nvPr/>
        </p:nvGrpSpPr>
        <p:grpSpPr bwMode="auto">
          <a:xfrm>
            <a:off x="2249488" y="2284413"/>
            <a:ext cx="646112" cy="2676525"/>
            <a:chOff x="2057400" y="2283619"/>
            <a:chExt cx="646331" cy="2678112"/>
          </a:xfrm>
        </p:grpSpPr>
        <p:sp>
          <p:nvSpPr>
            <p:cNvPr id="18473" name="TextBox 13"/>
            <p:cNvSpPr txBox="1">
              <a:spLocks noChangeArrowheads="1"/>
            </p:cNvSpPr>
            <p:nvPr/>
          </p:nvSpPr>
          <p:spPr bwMode="auto">
            <a:xfrm rot="5400000">
              <a:off x="1041510" y="3299509"/>
              <a:ext cx="26781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a:solidFill>
                    <a:schemeClr val="tx1"/>
                  </a:solidFill>
                  <a:latin typeface="Arial" pitchFamily="34" charset="0"/>
                </a:rPr>
                <a:t>Post User View Events </a:t>
              </a:r>
            </a:p>
            <a:p>
              <a:pPr eaLnBrk="1" hangingPunct="1">
                <a:spcBef>
                  <a:spcPct val="0"/>
                </a:spcBef>
                <a:buFontTx/>
                <a:buNone/>
              </a:pPr>
              <a:r>
                <a:rPr lang="en-US" altLang="en-US" sz="1200">
                  <a:solidFill>
                    <a:schemeClr val="tx1"/>
                  </a:solidFill>
                  <a:latin typeface="Arial" pitchFamily="34" charset="0"/>
                </a:rPr>
                <a:t> </a:t>
              </a:r>
            </a:p>
            <a:p>
              <a:pPr eaLnBrk="1" hangingPunct="1">
                <a:spcBef>
                  <a:spcPct val="0"/>
                </a:spcBef>
                <a:buFontTx/>
                <a:buNone/>
              </a:pPr>
              <a:r>
                <a:rPr lang="en-US" altLang="en-US" sz="1200">
                  <a:solidFill>
                    <a:schemeClr val="tx1"/>
                  </a:solidFill>
                  <a:latin typeface="Arial" pitchFamily="34" charset="0"/>
                </a:rPr>
                <a:t>           via API</a:t>
              </a:r>
            </a:p>
          </p:txBody>
        </p:sp>
        <p:cxnSp>
          <p:nvCxnSpPr>
            <p:cNvPr id="110" name="Straight Arrow Connector 109"/>
            <p:cNvCxnSpPr>
              <a:cxnSpLocks noChangeShapeType="1"/>
              <a:stCxn id="143" idx="0"/>
            </p:cNvCxnSpPr>
            <p:nvPr/>
          </p:nvCxnSpPr>
          <p:spPr bwMode="auto">
            <a:xfrm flipV="1">
              <a:off x="2392476" y="2606072"/>
              <a:ext cx="0" cy="1971256"/>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8455" name="Group 45"/>
          <p:cNvGrpSpPr>
            <a:grpSpLocks/>
          </p:cNvGrpSpPr>
          <p:nvPr/>
        </p:nvGrpSpPr>
        <p:grpSpPr bwMode="auto">
          <a:xfrm>
            <a:off x="457200" y="2362200"/>
            <a:ext cx="577850" cy="2514600"/>
            <a:chOff x="838200" y="2362200"/>
            <a:chExt cx="577081" cy="2514829"/>
          </a:xfrm>
        </p:grpSpPr>
        <p:sp>
          <p:nvSpPr>
            <p:cNvPr id="113" name="TextBox 13"/>
            <p:cNvSpPr txBox="1">
              <a:spLocks noChangeArrowheads="1"/>
            </p:cNvSpPr>
            <p:nvPr/>
          </p:nvSpPr>
          <p:spPr bwMode="auto">
            <a:xfrm rot="5400000">
              <a:off x="-130674" y="3331074"/>
              <a:ext cx="251482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defRPr/>
              </a:pPr>
              <a:r>
                <a:rPr lang="en-US" altLang="en-US" sz="1050" dirty="0" smtClean="0">
                  <a:solidFill>
                    <a:schemeClr val="tx1"/>
                  </a:solidFill>
                  <a:latin typeface="Arial" charset="0"/>
                </a:rPr>
                <a:t>      upload schedule &amp; </a:t>
              </a:r>
            </a:p>
            <a:p>
              <a:pPr eaLnBrk="1" hangingPunct="1">
                <a:spcBef>
                  <a:spcPct val="0"/>
                </a:spcBef>
                <a:buFontTx/>
                <a:buNone/>
                <a:defRPr/>
              </a:pPr>
              <a:endParaRPr lang="en-US" altLang="en-US" sz="1050" dirty="0">
                <a:solidFill>
                  <a:schemeClr val="tx1"/>
                </a:solidFill>
                <a:latin typeface="Arial" charset="0"/>
              </a:endParaRPr>
            </a:p>
            <a:p>
              <a:pPr eaLnBrk="1" hangingPunct="1">
                <a:spcBef>
                  <a:spcPct val="0"/>
                </a:spcBef>
                <a:buFontTx/>
                <a:buNone/>
                <a:defRPr/>
              </a:pPr>
              <a:r>
                <a:rPr lang="en-US" altLang="en-US" sz="1050" dirty="0" smtClean="0">
                  <a:solidFill>
                    <a:schemeClr val="tx1"/>
                  </a:solidFill>
                  <a:latin typeface="Arial" charset="0"/>
                </a:rPr>
                <a:t>metadata to AWS S3 bucket</a:t>
              </a:r>
              <a:endParaRPr lang="en-US" altLang="en-US" sz="1050" dirty="0">
                <a:solidFill>
                  <a:schemeClr val="tx1"/>
                </a:solidFill>
                <a:latin typeface="Arial" charset="0"/>
              </a:endParaRPr>
            </a:p>
          </p:txBody>
        </p:sp>
        <p:cxnSp>
          <p:nvCxnSpPr>
            <p:cNvPr id="111" name="Straight Arrow Connector 110"/>
            <p:cNvCxnSpPr>
              <a:cxnSpLocks noChangeShapeType="1"/>
            </p:cNvCxnSpPr>
            <p:nvPr/>
          </p:nvCxnSpPr>
          <p:spPr bwMode="auto">
            <a:xfrm flipH="1" flipV="1">
              <a:off x="1142594" y="2625749"/>
              <a:ext cx="12683" cy="1970267"/>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7" name="Rounded Rectangle 116"/>
          <p:cNvSpPr>
            <a:spLocks noChangeArrowheads="1"/>
          </p:cNvSpPr>
          <p:nvPr/>
        </p:nvSpPr>
        <p:spPr bwMode="auto">
          <a:xfrm>
            <a:off x="1084263" y="3276600"/>
            <a:ext cx="1165225" cy="542925"/>
          </a:xfrm>
          <a:prstGeom prst="roundRect">
            <a:avLst>
              <a:gd name="adj" fmla="val 16667"/>
            </a:avLst>
          </a:prstGeom>
          <a:solidFill>
            <a:srgbClr val="948A54"/>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Batch Process</a:t>
            </a:r>
          </a:p>
        </p:txBody>
      </p:sp>
      <p:cxnSp>
        <p:nvCxnSpPr>
          <p:cNvPr id="118" name="Straight Arrow Connector 117"/>
          <p:cNvCxnSpPr>
            <a:cxnSpLocks noChangeShapeType="1"/>
            <a:stCxn id="91" idx="3"/>
            <a:endCxn id="145" idx="1"/>
          </p:cNvCxnSpPr>
          <p:nvPr/>
        </p:nvCxnSpPr>
        <p:spPr bwMode="auto">
          <a:xfrm flipV="1">
            <a:off x="1371600" y="5335588"/>
            <a:ext cx="352425" cy="15875"/>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8" name="Straight Arrow Connector 127"/>
          <p:cNvCxnSpPr>
            <a:cxnSpLocks noChangeShapeType="1"/>
          </p:cNvCxnSpPr>
          <p:nvPr/>
        </p:nvCxnSpPr>
        <p:spPr bwMode="auto">
          <a:xfrm flipV="1">
            <a:off x="2938463" y="5334000"/>
            <a:ext cx="352425" cy="11113"/>
          </a:xfrm>
          <a:prstGeom prst="straightConnector1">
            <a:avLst/>
          </a:prstGeom>
          <a:noFill/>
          <a:ln w="25400">
            <a:solidFill>
              <a:srgbClr val="E46C0A"/>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9" name="Straight Arrow Connector 128"/>
          <p:cNvCxnSpPr>
            <a:cxnSpLocks noChangeShapeType="1"/>
          </p:cNvCxnSpPr>
          <p:nvPr/>
        </p:nvCxnSpPr>
        <p:spPr bwMode="auto">
          <a:xfrm flipH="1" flipV="1">
            <a:off x="7620000" y="3262313"/>
            <a:ext cx="0" cy="1385887"/>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460" name="TextBox 13"/>
          <p:cNvSpPr txBox="1">
            <a:spLocks noChangeArrowheads="1"/>
          </p:cNvSpPr>
          <p:nvPr/>
        </p:nvSpPr>
        <p:spPr bwMode="auto">
          <a:xfrm rot="5400000">
            <a:off x="6746875" y="3692525"/>
            <a:ext cx="1782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a:solidFill>
                  <a:schemeClr val="tx1"/>
                </a:solidFill>
                <a:latin typeface="Arial" pitchFamily="34" charset="0"/>
              </a:rPr>
              <a:t>  curation   rules</a:t>
            </a:r>
          </a:p>
          <a:p>
            <a:pPr eaLnBrk="1" hangingPunct="1">
              <a:spcBef>
                <a:spcPct val="0"/>
              </a:spcBef>
              <a:buFontTx/>
              <a:buNone/>
            </a:pPr>
            <a:endParaRPr lang="en-US" altLang="en-US" sz="1200">
              <a:solidFill>
                <a:schemeClr val="tx1"/>
              </a:solidFill>
              <a:latin typeface="Arial" pitchFamily="34" charset="0"/>
            </a:endParaRPr>
          </a:p>
          <a:p>
            <a:pPr eaLnBrk="1" hangingPunct="1">
              <a:spcBef>
                <a:spcPct val="0"/>
              </a:spcBef>
              <a:buFontTx/>
              <a:buNone/>
            </a:pPr>
            <a:r>
              <a:rPr lang="en-US" altLang="en-US" sz="1200">
                <a:solidFill>
                  <a:schemeClr val="tx1"/>
                </a:solidFill>
                <a:latin typeface="Arial" pitchFamily="34" charset="0"/>
              </a:rPr>
              <a:t>&amp; lists via netapp </a:t>
            </a:r>
          </a:p>
        </p:txBody>
      </p:sp>
      <p:grpSp>
        <p:nvGrpSpPr>
          <p:cNvPr id="18461" name="Group 134"/>
          <p:cNvGrpSpPr>
            <a:grpSpLocks/>
          </p:cNvGrpSpPr>
          <p:nvPr/>
        </p:nvGrpSpPr>
        <p:grpSpPr bwMode="auto">
          <a:xfrm>
            <a:off x="4554538" y="2971800"/>
            <a:ext cx="931862" cy="1658938"/>
            <a:chOff x="2610068" y="2818690"/>
            <a:chExt cx="931863" cy="1660402"/>
          </a:xfrm>
        </p:grpSpPr>
        <p:sp>
          <p:nvSpPr>
            <p:cNvPr id="18469" name="TextBox 13"/>
            <p:cNvSpPr txBox="1">
              <a:spLocks noChangeArrowheads="1"/>
            </p:cNvSpPr>
            <p:nvPr/>
          </p:nvSpPr>
          <p:spPr bwMode="auto">
            <a:xfrm rot="-3409926">
              <a:off x="2065397" y="3510391"/>
              <a:ext cx="1660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a:solidFill>
                    <a:schemeClr val="tx1"/>
                  </a:solidFill>
                  <a:latin typeface="Arial" pitchFamily="34" charset="0"/>
                </a:rPr>
                <a:t>analytics via API</a:t>
              </a:r>
            </a:p>
          </p:txBody>
        </p:sp>
        <p:cxnSp>
          <p:nvCxnSpPr>
            <p:cNvPr id="137" name="Straight Arrow Connector 136"/>
            <p:cNvCxnSpPr>
              <a:cxnSpLocks noChangeShapeType="1"/>
            </p:cNvCxnSpPr>
            <p:nvPr/>
          </p:nvCxnSpPr>
          <p:spPr bwMode="auto">
            <a:xfrm flipV="1">
              <a:off x="2610068" y="3036370"/>
              <a:ext cx="931863" cy="1407766"/>
            </a:xfrm>
            <a:prstGeom prst="straightConnector1">
              <a:avLst/>
            </a:prstGeom>
            <a:noFill/>
            <a:ln w="25400">
              <a:solidFill>
                <a:srgbClr val="E46C0A"/>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41" name="Rounded Rectangle 140"/>
          <p:cNvSpPr>
            <a:spLocks noChangeArrowheads="1"/>
          </p:cNvSpPr>
          <p:nvPr/>
        </p:nvSpPr>
        <p:spPr bwMode="auto">
          <a:xfrm>
            <a:off x="5624513" y="3684588"/>
            <a:ext cx="1165225" cy="542925"/>
          </a:xfrm>
          <a:prstGeom prst="roundRect">
            <a:avLst>
              <a:gd name="adj" fmla="val 16667"/>
            </a:avLst>
          </a:prstGeom>
          <a:solidFill>
            <a:srgbClr val="948A54"/>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Batch Process</a:t>
            </a:r>
          </a:p>
        </p:txBody>
      </p:sp>
      <p:cxnSp>
        <p:nvCxnSpPr>
          <p:cNvPr id="146" name="Straight Arrow Connector 145"/>
          <p:cNvCxnSpPr>
            <a:cxnSpLocks noChangeShapeType="1"/>
            <a:stCxn id="107" idx="3"/>
          </p:cNvCxnSpPr>
          <p:nvPr/>
        </p:nvCxnSpPr>
        <p:spPr bwMode="auto">
          <a:xfrm flipV="1">
            <a:off x="3113088" y="2141538"/>
            <a:ext cx="1611312" cy="0"/>
          </a:xfrm>
          <a:prstGeom prst="straightConnector1">
            <a:avLst/>
          </a:prstGeom>
          <a:noFill/>
          <a:ln w="25400">
            <a:solidFill>
              <a:srgbClr val="E46C0A"/>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464" name="TextBox 11279"/>
          <p:cNvSpPr txBox="1">
            <a:spLocks noChangeArrowheads="1"/>
          </p:cNvSpPr>
          <p:nvPr/>
        </p:nvSpPr>
        <p:spPr bwMode="auto">
          <a:xfrm>
            <a:off x="3200400" y="1752600"/>
            <a:ext cx="15875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400" b="0">
                <a:solidFill>
                  <a:schemeClr val="tx1"/>
                </a:solidFill>
                <a:latin typeface="Arial" pitchFamily="34" charset="0"/>
              </a:rPr>
              <a:t>Recommendation</a:t>
            </a:r>
          </a:p>
          <a:p>
            <a:pPr eaLnBrk="1" hangingPunct="1">
              <a:spcBef>
                <a:spcPct val="0"/>
              </a:spcBef>
              <a:buFontTx/>
              <a:buNone/>
            </a:pPr>
            <a:endParaRPr lang="en-US" altLang="en-US" sz="1400" b="0">
              <a:solidFill>
                <a:schemeClr val="tx1"/>
              </a:solidFill>
              <a:latin typeface="Arial" pitchFamily="34" charset="0"/>
            </a:endParaRPr>
          </a:p>
          <a:p>
            <a:pPr eaLnBrk="1" hangingPunct="1">
              <a:spcBef>
                <a:spcPct val="0"/>
              </a:spcBef>
              <a:buFontTx/>
              <a:buNone/>
            </a:pPr>
            <a:r>
              <a:rPr lang="en-US" altLang="en-US" sz="1400" b="0">
                <a:solidFill>
                  <a:schemeClr val="tx1"/>
                </a:solidFill>
                <a:latin typeface="Arial" pitchFamily="34" charset="0"/>
              </a:rPr>
              <a:t>        via API </a:t>
            </a:r>
          </a:p>
        </p:txBody>
      </p:sp>
      <p:sp>
        <p:nvSpPr>
          <p:cNvPr id="151" name="Rounded Rectangle 150"/>
          <p:cNvSpPr>
            <a:spLocks noChangeArrowheads="1"/>
          </p:cNvSpPr>
          <p:nvPr/>
        </p:nvSpPr>
        <p:spPr bwMode="auto">
          <a:xfrm>
            <a:off x="3313113" y="1219200"/>
            <a:ext cx="1165225" cy="542925"/>
          </a:xfrm>
          <a:prstGeom prst="roundRect">
            <a:avLst>
              <a:gd name="adj" fmla="val 16667"/>
            </a:avLst>
          </a:prstGeom>
          <a:solidFill>
            <a:srgbClr val="7030A0"/>
          </a:solidFill>
          <a:ln w="9525">
            <a:solidFill>
              <a:srgbClr val="4A7EBB"/>
            </a:solidFill>
            <a:round/>
            <a:headEnd/>
            <a:tailEnd/>
          </a:ln>
          <a:effectLst>
            <a:outerShdw blurRad="40000" dist="23000" dir="5400000" rotWithShape="0">
              <a:srgbClr val="808080">
                <a:alpha val="34998"/>
              </a:srgbClr>
            </a:outerShdw>
          </a:effectLst>
        </p:spPr>
        <p:txBody>
          <a:bodyPr anchor="ctr"/>
          <a:lstStyle/>
          <a:p>
            <a:pPr algn="ctr">
              <a:defRPr/>
            </a:pPr>
            <a:r>
              <a:rPr lang="en-US" sz="1200" dirty="0">
                <a:solidFill>
                  <a:schemeClr val="lt1"/>
                </a:solidFill>
                <a:latin typeface="+mn-lt"/>
                <a:ea typeface="+mn-ea"/>
              </a:rPr>
              <a:t>near real time</a:t>
            </a:r>
          </a:p>
        </p:txBody>
      </p:sp>
      <p:sp>
        <p:nvSpPr>
          <p:cNvPr id="18466" name="TextBox 157"/>
          <p:cNvSpPr txBox="1">
            <a:spLocks noChangeArrowheads="1"/>
          </p:cNvSpPr>
          <p:nvPr/>
        </p:nvSpPr>
        <p:spPr bwMode="auto">
          <a:xfrm>
            <a:off x="2770188" y="5943600"/>
            <a:ext cx="1649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800" b="0">
                <a:solidFill>
                  <a:schemeClr val="tx1"/>
                </a:solidFill>
                <a:latin typeface="Arial" pitchFamily="34" charset="0"/>
              </a:rPr>
              <a:t>scp omniture, ppv data</a:t>
            </a:r>
          </a:p>
        </p:txBody>
      </p:sp>
      <p:sp>
        <p:nvSpPr>
          <p:cNvPr id="160" name="Rectangle 159"/>
          <p:cNvSpPr>
            <a:spLocks noChangeArrowheads="1"/>
          </p:cNvSpPr>
          <p:nvPr/>
        </p:nvSpPr>
        <p:spPr bwMode="auto">
          <a:xfrm>
            <a:off x="23813" y="14288"/>
            <a:ext cx="7824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Deployment Architecture</a:t>
            </a:r>
          </a:p>
        </p:txBody>
      </p:sp>
      <p:cxnSp>
        <p:nvCxnSpPr>
          <p:cNvPr id="11295" name="Elbow Connector 11294"/>
          <p:cNvCxnSpPr>
            <a:cxnSpLocks noChangeShapeType="1"/>
            <a:stCxn id="18435" idx="1"/>
            <a:endCxn id="143" idx="2"/>
          </p:cNvCxnSpPr>
          <p:nvPr/>
        </p:nvCxnSpPr>
        <p:spPr bwMode="auto">
          <a:xfrm rot="10800000">
            <a:off x="2393950" y="5818188"/>
            <a:ext cx="2473325" cy="460375"/>
          </a:xfrm>
          <a:prstGeom prst="bentConnector2">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0957901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04800" y="5738019"/>
            <a:ext cx="6781800" cy="28178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Personalization Service</a:t>
            </a:r>
          </a:p>
        </p:txBody>
      </p:sp>
      <p:sp>
        <p:nvSpPr>
          <p:cNvPr id="11" name="Rounded Rectangle 10"/>
          <p:cNvSpPr/>
          <p:nvPr/>
        </p:nvSpPr>
        <p:spPr>
          <a:xfrm>
            <a:off x="5105400" y="4038599"/>
            <a:ext cx="1981200"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Recommendation Engine</a:t>
            </a:r>
          </a:p>
        </p:txBody>
      </p:sp>
      <p:sp>
        <p:nvSpPr>
          <p:cNvPr id="12" name="Rounded Rectangle 11"/>
          <p:cNvSpPr/>
          <p:nvPr/>
        </p:nvSpPr>
        <p:spPr>
          <a:xfrm>
            <a:off x="304800" y="4038599"/>
            <a:ext cx="1639888" cy="1371601"/>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User Data Aggregation</a:t>
            </a:r>
          </a:p>
        </p:txBody>
      </p:sp>
      <p:sp>
        <p:nvSpPr>
          <p:cNvPr id="13" name="Rounded Rectangle 12"/>
          <p:cNvSpPr/>
          <p:nvPr/>
        </p:nvSpPr>
        <p:spPr>
          <a:xfrm>
            <a:off x="2209800" y="4929925"/>
            <a:ext cx="2590800" cy="480276"/>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Content Management (Curation)</a:t>
            </a:r>
          </a:p>
        </p:txBody>
      </p:sp>
      <p:sp>
        <p:nvSpPr>
          <p:cNvPr id="2" name="Title 1"/>
          <p:cNvSpPr>
            <a:spLocks noGrp="1"/>
          </p:cNvSpPr>
          <p:nvPr>
            <p:ph type="ctrTitle"/>
          </p:nvPr>
        </p:nvSpPr>
        <p:spPr>
          <a:xfrm>
            <a:off x="152400" y="2667000"/>
            <a:ext cx="5638800" cy="1066799"/>
          </a:xfrm>
        </p:spPr>
        <p:txBody>
          <a:bodyPr/>
          <a:lstStyle/>
          <a:p>
            <a:r>
              <a:rPr lang="en-US" dirty="0" smtClean="0"/>
              <a:t>Monitoring </a:t>
            </a:r>
            <a:endParaRPr lang="en-US" dirty="0"/>
          </a:p>
        </p:txBody>
      </p:sp>
      <p:sp>
        <p:nvSpPr>
          <p:cNvPr id="5" name="Subtitle 4"/>
          <p:cNvSpPr>
            <a:spLocks noGrp="1"/>
          </p:cNvSpPr>
          <p:nvPr>
            <p:ph type="subTitle" idx="1"/>
          </p:nvPr>
        </p:nvSpPr>
        <p:spPr>
          <a:xfrm>
            <a:off x="152400" y="3657600"/>
            <a:ext cx="4724400" cy="762000"/>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6BB6DEE7-372B-47F6-8BA9-45CA5E545A8B}" type="slidenum">
              <a:rPr lang="en-US" smtClean="0"/>
              <a:pPr>
                <a:defRPr/>
              </a:pPr>
              <a:t>37</a:t>
            </a:fld>
            <a:endParaRPr lang="en-US"/>
          </a:p>
        </p:txBody>
      </p:sp>
      <p:sp>
        <p:nvSpPr>
          <p:cNvPr id="6" name="Rounded Rectangle 5"/>
          <p:cNvSpPr/>
          <p:nvPr/>
        </p:nvSpPr>
        <p:spPr>
          <a:xfrm>
            <a:off x="5105400" y="4038598"/>
            <a:ext cx="1981200"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defRPr/>
            </a:pPr>
            <a:r>
              <a:rPr lang="en-US" b="1" dirty="0" smtClean="0"/>
              <a:t>Recommendation Engine</a:t>
            </a:r>
            <a:endParaRPr lang="en-US" b="1" dirty="0"/>
          </a:p>
        </p:txBody>
      </p:sp>
      <p:sp>
        <p:nvSpPr>
          <p:cNvPr id="7" name="Rounded Rectangle 6"/>
          <p:cNvSpPr/>
          <p:nvPr/>
        </p:nvSpPr>
        <p:spPr>
          <a:xfrm>
            <a:off x="304800" y="4038598"/>
            <a:ext cx="1639888" cy="1371601"/>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User Data Aggregation</a:t>
            </a:r>
          </a:p>
        </p:txBody>
      </p:sp>
      <p:sp>
        <p:nvSpPr>
          <p:cNvPr id="8" name="Rounded Rectangle 7"/>
          <p:cNvSpPr/>
          <p:nvPr/>
        </p:nvSpPr>
        <p:spPr>
          <a:xfrm>
            <a:off x="2209800" y="4038599"/>
            <a:ext cx="2590800" cy="685799"/>
          </a:xfrm>
          <a:prstGeom prst="roundRect">
            <a:avLst>
              <a:gd name="adj" fmla="val 6561"/>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4" name="Rounded Rectangle 13"/>
          <p:cNvSpPr/>
          <p:nvPr/>
        </p:nvSpPr>
        <p:spPr>
          <a:xfrm>
            <a:off x="2209800" y="4038599"/>
            <a:ext cx="2590800" cy="685799"/>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b="1" dirty="0"/>
              <a:t>Analytics Service</a:t>
            </a:r>
          </a:p>
        </p:txBody>
      </p:sp>
      <p:sp>
        <p:nvSpPr>
          <p:cNvPr id="15" name="Rounded Rectangle 14"/>
          <p:cNvSpPr/>
          <p:nvPr/>
        </p:nvSpPr>
        <p:spPr>
          <a:xfrm>
            <a:off x="2209800" y="4929923"/>
            <a:ext cx="2590800" cy="480276"/>
          </a:xfrm>
          <a:prstGeom prst="roundRect">
            <a:avLst>
              <a:gd name="adj" fmla="val 6561"/>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a:r>
              <a:rPr lang="en-US" sz="1600" b="1" dirty="0"/>
              <a:t>Content Management (Curation)</a:t>
            </a:r>
          </a:p>
        </p:txBody>
      </p:sp>
    </p:spTree>
    <p:extLst>
      <p:ext uri="{BB962C8B-B14F-4D97-AF65-F5344CB8AC3E}">
        <p14:creationId xmlns:p14="http://schemas.microsoft.com/office/powerpoint/2010/main" val="365153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3"/>
          <p:cNvSpPr>
            <a:spLocks noGrp="1"/>
          </p:cNvSpPr>
          <p:nvPr>
            <p:ph sz="half" idx="2"/>
          </p:nvPr>
        </p:nvSpPr>
        <p:spPr>
          <a:xfrm>
            <a:off x="381000" y="1066800"/>
            <a:ext cx="8305800" cy="4267200"/>
          </a:xfrm>
        </p:spPr>
        <p:txBody>
          <a:bodyPr/>
          <a:lstStyle/>
          <a:p>
            <a:r>
              <a:rPr altLang="en-US" sz="2800" smtClean="0">
                <a:ea typeface="ＭＳ Ｐゴシック" pitchFamily="34" charset="-128"/>
              </a:rPr>
              <a:t>GSDM shall be used to monitor recommendation platform</a:t>
            </a:r>
          </a:p>
          <a:p>
            <a:r>
              <a:rPr altLang="en-US" sz="2800" smtClean="0">
                <a:ea typeface="ＭＳ Ｐゴシック" pitchFamily="34" charset="-128"/>
              </a:rPr>
              <a:t>API and analytics logs shall be ingested by Splunk to improve monitoring</a:t>
            </a:r>
          </a:p>
          <a:p>
            <a:r>
              <a:rPr altLang="en-US" sz="2800" smtClean="0">
                <a:ea typeface="ＭＳ Ｐゴシック" pitchFamily="34" charset="-128"/>
              </a:rPr>
              <a:t>GSDM shall interface with DMACS to provide alerts to Ops</a:t>
            </a:r>
          </a:p>
          <a:p>
            <a:r>
              <a:rPr altLang="en-US" sz="2800" smtClean="0">
                <a:ea typeface="ＭＳ Ｐゴシック" pitchFamily="34" charset="-128"/>
              </a:rPr>
              <a:t>Wiki page shall be created to document the  logs and error conditions. </a:t>
            </a:r>
          </a:p>
          <a:p>
            <a:pPr lvl="1"/>
            <a:r>
              <a:rPr altLang="en-US" sz="2800" smtClean="0">
                <a:ea typeface="ＭＳ Ｐゴシック" pitchFamily="34" charset="-128"/>
              </a:rPr>
              <a:t>Ops can interface with development using the wiki</a:t>
            </a:r>
          </a:p>
        </p:txBody>
      </p:sp>
      <p:sp>
        <p:nvSpPr>
          <p:cNvPr id="194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r>
              <a:rPr lang="en-US" altLang="en-US" sz="1200" b="0" smtClean="0">
                <a:solidFill>
                  <a:srgbClr val="898989"/>
                </a:solidFill>
              </a:rPr>
              <a:t>DIRECTV Proprietary</a:t>
            </a:r>
          </a:p>
        </p:txBody>
      </p:sp>
      <p:sp>
        <p:nvSpPr>
          <p:cNvPr id="1946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pitchFamily="34"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8A646C77-888B-4D4D-BDD3-533A34D08966}" type="slidenum">
              <a:rPr lang="en-US" altLang="en-US" sz="1200" b="0">
                <a:solidFill>
                  <a:srgbClr val="898989"/>
                </a:solidFill>
              </a:rPr>
              <a:pPr eaLnBrk="1" hangingPunct="1">
                <a:spcBef>
                  <a:spcPct val="0"/>
                </a:spcBef>
                <a:buFontTx/>
                <a:buNone/>
              </a:pPr>
              <a:t>38</a:t>
            </a:fld>
            <a:endParaRPr lang="en-US" altLang="en-US" sz="1200" b="0">
              <a:solidFill>
                <a:srgbClr val="898989"/>
              </a:solidFill>
            </a:endParaRPr>
          </a:p>
        </p:txBody>
      </p:sp>
      <p:sp>
        <p:nvSpPr>
          <p:cNvPr id="7" name="Rectangle 6"/>
          <p:cNvSpPr>
            <a:spLocks noChangeArrowheads="1"/>
          </p:cNvSpPr>
          <p:nvPr/>
        </p:nvSpPr>
        <p:spPr bwMode="auto">
          <a:xfrm>
            <a:off x="23813" y="-50800"/>
            <a:ext cx="7824787" cy="584200"/>
          </a:xfrm>
          <a:prstGeom prst="rect">
            <a:avLst/>
          </a:prstGeom>
          <a:noFill/>
          <a:ln>
            <a:noFill/>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defRPr/>
            </a:pPr>
            <a:r>
              <a:rPr lang="en-US" altLang="en-US" sz="3200" dirty="0">
                <a:solidFill>
                  <a:schemeClr val="lt1"/>
                </a:solidFill>
                <a:latin typeface="+mn-lt"/>
                <a:ea typeface="ＭＳ Ｐゴシック" pitchFamily="-65" charset="-128"/>
              </a:rPr>
              <a:t>Monitoring and Control</a:t>
            </a:r>
          </a:p>
        </p:txBody>
      </p:sp>
    </p:spTree>
    <p:extLst>
      <p:ext uri="{BB962C8B-B14F-4D97-AF65-F5344CB8AC3E}">
        <p14:creationId xmlns:p14="http://schemas.microsoft.com/office/powerpoint/2010/main" val="3579680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7467600" cy="1066799"/>
          </a:xfrm>
        </p:spPr>
        <p:txBody>
          <a:bodyPr/>
          <a:lstStyle/>
          <a:p>
            <a:r>
              <a:rPr lang="en-US" sz="3000" dirty="0" smtClean="0"/>
              <a:t>Big Data Platform – Reference Architecture</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Bala Esakkinathan</a:t>
            </a:r>
          </a:p>
          <a:p>
            <a:r>
              <a:rPr lang="en-US" dirty="0" smtClean="0"/>
              <a:t>May 27 2014</a:t>
            </a:r>
            <a:endParaRPr lang="en-US" dirty="0"/>
          </a:p>
        </p:txBody>
      </p:sp>
    </p:spTree>
    <p:extLst>
      <p:ext uri="{BB962C8B-B14F-4D97-AF65-F5344CB8AC3E}">
        <p14:creationId xmlns:p14="http://schemas.microsoft.com/office/powerpoint/2010/main" val="4168404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Requirements and Architecture</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Rajkumar Selvaraj</a:t>
            </a:r>
          </a:p>
          <a:p>
            <a:r>
              <a:rPr lang="en-US" dirty="0" smtClean="0"/>
              <a:t>May 27 2014</a:t>
            </a:r>
            <a:endParaRPr lang="en-US" dirty="0"/>
          </a:p>
        </p:txBody>
      </p:sp>
    </p:spTree>
    <p:extLst>
      <p:ext uri="{BB962C8B-B14F-4D97-AF65-F5344CB8AC3E}">
        <p14:creationId xmlns:p14="http://schemas.microsoft.com/office/powerpoint/2010/main" val="22372656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DIRECTV Proprietary</a:t>
            </a:r>
            <a:endParaRPr lang="en-US" dirty="0"/>
          </a:p>
        </p:txBody>
      </p:sp>
      <p:sp>
        <p:nvSpPr>
          <p:cNvPr id="6" name="Slide Number Placeholder 5"/>
          <p:cNvSpPr>
            <a:spLocks noGrp="1"/>
          </p:cNvSpPr>
          <p:nvPr>
            <p:ph type="sldNum" sz="quarter" idx="12"/>
          </p:nvPr>
        </p:nvSpPr>
        <p:spPr/>
        <p:txBody>
          <a:bodyPr/>
          <a:lstStyle/>
          <a:p>
            <a:fld id="{91235BE6-93AE-40F3-A68E-CCAD6417698F}" type="slidenum">
              <a:rPr lang="en-US" smtClean="0"/>
              <a:pPr/>
              <a:t>40</a:t>
            </a:fld>
            <a:endParaRPr lang="en-US" dirty="0"/>
          </a:p>
        </p:txBody>
      </p:sp>
      <p:sp>
        <p:nvSpPr>
          <p:cNvPr id="8" name="Title 1"/>
          <p:cNvSpPr>
            <a:spLocks noGrp="1"/>
          </p:cNvSpPr>
          <p:nvPr>
            <p:ph type="title"/>
          </p:nvPr>
        </p:nvSpPr>
        <p:spPr>
          <a:xfrm>
            <a:off x="330200" y="-76200"/>
            <a:ext cx="8229600" cy="681567"/>
          </a:xfrm>
        </p:spPr>
        <p:txBody>
          <a:bodyPr>
            <a:normAutofit/>
          </a:bodyPr>
          <a:lstStyle/>
          <a:p>
            <a:pPr fontAlgn="auto">
              <a:spcAft>
                <a:spcPts val="0"/>
              </a:spcAft>
              <a:defRPr/>
            </a:pPr>
            <a:r>
              <a:rPr lang="en-US" dirty="0" smtClean="0">
                <a:solidFill>
                  <a:schemeClr val="bg1"/>
                </a:solidFill>
              </a:rPr>
              <a:t>Agenda</a:t>
            </a:r>
            <a:endParaRPr lang="en-US" dirty="0">
              <a:solidFill>
                <a:schemeClr val="bg1"/>
              </a:solidFill>
            </a:endParaRPr>
          </a:p>
        </p:txBody>
      </p:sp>
      <p:graphicFrame>
        <p:nvGraphicFramePr>
          <p:cNvPr id="2" name="Diagram 1"/>
          <p:cNvGraphicFramePr/>
          <p:nvPr>
            <p:extLst>
              <p:ext uri="{D42A27DB-BD31-4B8C-83A1-F6EECF244321}">
                <p14:modId xmlns:p14="http://schemas.microsoft.com/office/powerpoint/2010/main" val="3884655565"/>
              </p:ext>
            </p:extLst>
          </p:nvPr>
        </p:nvGraphicFramePr>
        <p:xfrm>
          <a:off x="1525071" y="1342239"/>
          <a:ext cx="6096000" cy="4462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129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fld id="{91235BE6-93AE-40F3-A68E-CCAD6417698F}" type="slidenum">
              <a:rPr lang="en-US" smtClean="0"/>
              <a:pPr/>
              <a:t>41</a:t>
            </a:fld>
            <a:endParaRPr lang="en-US" dirty="0"/>
          </a:p>
        </p:txBody>
      </p:sp>
      <p:sp>
        <p:nvSpPr>
          <p:cNvPr id="2" name="Content Placeholder 1"/>
          <p:cNvSpPr>
            <a:spLocks noGrp="1"/>
          </p:cNvSpPr>
          <p:nvPr>
            <p:ph idx="1"/>
          </p:nvPr>
        </p:nvSpPr>
        <p:spPr>
          <a:xfrm>
            <a:off x="457200" y="1066800"/>
            <a:ext cx="8229600" cy="4525963"/>
          </a:xfrm>
        </p:spPr>
        <p:txBody>
          <a:bodyPr/>
          <a:lstStyle/>
          <a:p>
            <a:r>
              <a:rPr lang="en-US" sz="1800" dirty="0" smtClean="0"/>
              <a:t>Data Ingestion</a:t>
            </a:r>
            <a:endParaRPr lang="en-US" sz="1800" dirty="0"/>
          </a:p>
          <a:p>
            <a:pPr lvl="1"/>
            <a:r>
              <a:rPr lang="en-US" sz="1600" dirty="0"/>
              <a:t>To build a system </a:t>
            </a:r>
            <a:r>
              <a:rPr lang="en-US" sz="1600" dirty="0" smtClean="0"/>
              <a:t>that accommodates high velocity, </a:t>
            </a:r>
            <a:r>
              <a:rPr lang="en-US" sz="1600" dirty="0"/>
              <a:t>different variety, high volume viewer </a:t>
            </a:r>
            <a:r>
              <a:rPr lang="en-US" sz="1600" dirty="0" smtClean="0"/>
              <a:t>data collection</a:t>
            </a:r>
            <a:endParaRPr lang="en-US" sz="1600" dirty="0"/>
          </a:p>
          <a:p>
            <a:r>
              <a:rPr lang="en-US" sz="1800" dirty="0"/>
              <a:t>Storage</a:t>
            </a:r>
          </a:p>
          <a:p>
            <a:pPr lvl="1"/>
            <a:r>
              <a:rPr lang="en-US" sz="1600" dirty="0"/>
              <a:t>To build a system </a:t>
            </a:r>
            <a:r>
              <a:rPr lang="en-US" sz="1600" dirty="0" smtClean="0"/>
              <a:t>that stores </a:t>
            </a:r>
            <a:r>
              <a:rPr lang="en-US" sz="1600" dirty="0"/>
              <a:t>all viewer data in a highly available, scalable, </a:t>
            </a:r>
            <a:r>
              <a:rPr lang="en-US" sz="1600" dirty="0" smtClean="0"/>
              <a:t>reliable, secure </a:t>
            </a:r>
            <a:r>
              <a:rPr lang="en-US" sz="1600" dirty="0"/>
              <a:t>and flexible distributed </a:t>
            </a:r>
            <a:r>
              <a:rPr lang="en-US" sz="1600" dirty="0" smtClean="0"/>
              <a:t>environment</a:t>
            </a:r>
            <a:endParaRPr lang="en-US" sz="1600" dirty="0"/>
          </a:p>
          <a:p>
            <a:r>
              <a:rPr lang="en-US" sz="1800" dirty="0"/>
              <a:t>Computation</a:t>
            </a:r>
          </a:p>
          <a:p>
            <a:pPr lvl="1"/>
            <a:r>
              <a:rPr lang="en-US" sz="1600" dirty="0"/>
              <a:t>To build a system </a:t>
            </a:r>
            <a:r>
              <a:rPr lang="en-US" sz="1600" dirty="0" smtClean="0"/>
              <a:t>that can quickly process large viewer data sets</a:t>
            </a:r>
            <a:endParaRPr lang="en-US" sz="1600" dirty="0"/>
          </a:p>
          <a:p>
            <a:r>
              <a:rPr lang="en-US" sz="1800" dirty="0" smtClean="0"/>
              <a:t>Data Distribution</a:t>
            </a:r>
            <a:endParaRPr lang="en-US" sz="1800" dirty="0"/>
          </a:p>
          <a:p>
            <a:pPr lvl="1"/>
            <a:r>
              <a:rPr lang="en-US" sz="1600" dirty="0"/>
              <a:t>To build a ‘low –latency’ data serving system </a:t>
            </a:r>
            <a:r>
              <a:rPr lang="en-US" sz="1600" dirty="0" smtClean="0"/>
              <a:t>that feeds business </a:t>
            </a:r>
            <a:r>
              <a:rPr lang="en-US" sz="1600" dirty="0"/>
              <a:t>intelligence </a:t>
            </a:r>
          </a:p>
          <a:p>
            <a:r>
              <a:rPr lang="en-US" sz="1800" dirty="0"/>
              <a:t>Easy Integration</a:t>
            </a:r>
          </a:p>
          <a:p>
            <a:pPr lvl="1"/>
            <a:r>
              <a:rPr lang="en-US" sz="1600" dirty="0"/>
              <a:t>To build a system </a:t>
            </a:r>
            <a:r>
              <a:rPr lang="en-US" sz="1600" dirty="0" smtClean="0"/>
              <a:t>that can </a:t>
            </a:r>
            <a:r>
              <a:rPr lang="en-US" sz="1600" dirty="0"/>
              <a:t>be easily integrated </a:t>
            </a:r>
            <a:r>
              <a:rPr lang="en-US" sz="1600" dirty="0" smtClean="0"/>
              <a:t>on AMP and with BIAS</a:t>
            </a:r>
            <a:r>
              <a:rPr lang="en-US" sz="1600" dirty="0"/>
              <a:t>, external and internal DIRECTV </a:t>
            </a:r>
            <a:r>
              <a:rPr lang="en-US" sz="1600" dirty="0" smtClean="0"/>
              <a:t>applications</a:t>
            </a:r>
            <a:endParaRPr lang="en-US" sz="1600" dirty="0"/>
          </a:p>
        </p:txBody>
      </p:sp>
      <p:sp>
        <p:nvSpPr>
          <p:cNvPr id="4" name="Title 3"/>
          <p:cNvSpPr>
            <a:spLocks noGrp="1"/>
          </p:cNvSpPr>
          <p:nvPr>
            <p:ph type="title"/>
          </p:nvPr>
        </p:nvSpPr>
        <p:spPr>
          <a:xfrm>
            <a:off x="457200" y="-304800"/>
            <a:ext cx="8229600" cy="1143000"/>
          </a:xfrm>
        </p:spPr>
        <p:txBody>
          <a:bodyPr>
            <a:normAutofit/>
          </a:bodyPr>
          <a:lstStyle/>
          <a:p>
            <a:r>
              <a:rPr lang="en-US" dirty="0">
                <a:solidFill>
                  <a:schemeClr val="bg1"/>
                </a:solidFill>
              </a:rPr>
              <a:t>Viewer </a:t>
            </a:r>
            <a:r>
              <a:rPr lang="en-US" dirty="0" smtClean="0">
                <a:solidFill>
                  <a:schemeClr val="bg1"/>
                </a:solidFill>
              </a:rPr>
              <a:t>Data – Product </a:t>
            </a:r>
            <a:r>
              <a:rPr lang="en-US" dirty="0">
                <a:solidFill>
                  <a:schemeClr val="bg1"/>
                </a:solidFill>
              </a:rPr>
              <a:t>Goals</a:t>
            </a:r>
          </a:p>
        </p:txBody>
      </p:sp>
    </p:spTree>
    <p:extLst>
      <p:ext uri="{BB962C8B-B14F-4D97-AF65-F5344CB8AC3E}">
        <p14:creationId xmlns:p14="http://schemas.microsoft.com/office/powerpoint/2010/main" val="2065284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Viewer Data - Functional Domain</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42</a:t>
            </a:fld>
            <a:endParaRPr lang="en-US" dirty="0"/>
          </a:p>
        </p:txBody>
      </p:sp>
      <p:pic>
        <p:nvPicPr>
          <p:cNvPr id="312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2" y="762000"/>
            <a:ext cx="6813946" cy="5693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5822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Viewer Data – Collection &amp; Distribution</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43</a:t>
            </a:fld>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 y="833120"/>
            <a:ext cx="8723376" cy="51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3954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solidFill>
                  <a:schemeClr val="bg1"/>
                </a:solidFill>
              </a:rPr>
              <a:t>VDCS / VDDS – Layered Architecture</a:t>
            </a:r>
            <a:endParaRPr lang="en-US" dirty="0">
              <a:solidFill>
                <a:schemeClr val="bg1"/>
              </a:solidFill>
            </a:endParaRPr>
          </a:p>
        </p:txBody>
      </p:sp>
      <p:sp>
        <p:nvSpPr>
          <p:cNvPr id="3" name="Content Placeholder 2"/>
          <p:cNvSpPr>
            <a:spLocks noGrp="1"/>
          </p:cNvSpPr>
          <p:nvPr>
            <p:ph idx="1"/>
          </p:nvPr>
        </p:nvSpPr>
        <p:spPr>
          <a:xfrm>
            <a:off x="4776544" y="2547413"/>
            <a:ext cx="4126832" cy="2570032"/>
          </a:xfrm>
        </p:spPr>
        <p:txBody>
          <a:bodyPr/>
          <a:lstStyle/>
          <a:p>
            <a:r>
              <a:rPr lang="en-US" sz="2000" dirty="0" smtClean="0"/>
              <a:t>VDCS / VDDS is composed of 4 layers</a:t>
            </a:r>
          </a:p>
          <a:p>
            <a:pPr lvl="1"/>
            <a:r>
              <a:rPr lang="en-US" sz="1800" dirty="0"/>
              <a:t>Data Ingestion Layer</a:t>
            </a:r>
          </a:p>
          <a:p>
            <a:pPr lvl="1"/>
            <a:r>
              <a:rPr lang="en-US" sz="1800" dirty="0"/>
              <a:t>Batch Layer</a:t>
            </a:r>
          </a:p>
          <a:p>
            <a:pPr lvl="1"/>
            <a:r>
              <a:rPr lang="en-US" sz="1800" dirty="0"/>
              <a:t>Speed Layer</a:t>
            </a:r>
          </a:p>
          <a:p>
            <a:pPr lvl="1"/>
            <a:r>
              <a:rPr lang="en-US" sz="1800" dirty="0"/>
              <a:t>Data Serving </a:t>
            </a:r>
            <a:r>
              <a:rPr lang="en-US" sz="1800" dirty="0" smtClean="0"/>
              <a:t>Layer</a:t>
            </a:r>
            <a:endParaRPr lang="en-US" sz="1800" dirty="0"/>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44</a:t>
            </a:fld>
            <a:endParaRPr 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89" y="1780671"/>
            <a:ext cx="4362307" cy="376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055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VDCS / VDDS – Data Ingestion Layer </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45</a:t>
            </a:fld>
            <a:endParaRPr lang="en-US" dirty="0"/>
          </a:p>
        </p:txBody>
      </p:sp>
      <p:sp>
        <p:nvSpPr>
          <p:cNvPr id="6" name="Content Placeholder 2"/>
          <p:cNvSpPr>
            <a:spLocks noGrp="1"/>
          </p:cNvSpPr>
          <p:nvPr>
            <p:ph idx="1"/>
          </p:nvPr>
        </p:nvSpPr>
        <p:spPr>
          <a:xfrm>
            <a:off x="4776544" y="1732562"/>
            <a:ext cx="4126832" cy="3721769"/>
          </a:xfrm>
        </p:spPr>
        <p:txBody>
          <a:bodyPr/>
          <a:lstStyle/>
          <a:p>
            <a:r>
              <a:rPr lang="en-US" sz="2000" dirty="0"/>
              <a:t>Responsible to collect data in HDFS from following sources</a:t>
            </a:r>
          </a:p>
          <a:p>
            <a:pPr lvl="1"/>
            <a:r>
              <a:rPr lang="en-US" sz="1800" dirty="0"/>
              <a:t>External RDBMS [Using </a:t>
            </a:r>
            <a:r>
              <a:rPr lang="en-US" sz="1800" dirty="0" err="1"/>
              <a:t>OracleGG</a:t>
            </a:r>
            <a:r>
              <a:rPr lang="en-US" sz="1800" dirty="0"/>
              <a:t> , </a:t>
            </a:r>
            <a:r>
              <a:rPr lang="en-US" sz="1800" dirty="0" err="1"/>
              <a:t>Sqoop</a:t>
            </a:r>
            <a:r>
              <a:rPr lang="en-US" sz="1800" dirty="0"/>
              <a:t>]</a:t>
            </a:r>
          </a:p>
          <a:p>
            <a:pPr lvl="1"/>
            <a:r>
              <a:rPr lang="en-US" sz="1800" dirty="0"/>
              <a:t>External </a:t>
            </a:r>
            <a:r>
              <a:rPr lang="en-US" sz="1800" dirty="0" err="1"/>
              <a:t>Hadoop</a:t>
            </a:r>
            <a:r>
              <a:rPr lang="en-US" sz="1800" dirty="0"/>
              <a:t> clusters [Using </a:t>
            </a:r>
            <a:r>
              <a:rPr lang="en-US" sz="1800" dirty="0" err="1"/>
              <a:t>DistCp</a:t>
            </a:r>
            <a:r>
              <a:rPr lang="en-US" sz="1800" dirty="0"/>
              <a:t>]</a:t>
            </a:r>
          </a:p>
          <a:p>
            <a:pPr lvl="1"/>
            <a:r>
              <a:rPr lang="en-US" sz="1800" dirty="0"/>
              <a:t>Network File storage devices [Using Flume]</a:t>
            </a:r>
          </a:p>
          <a:p>
            <a:pPr lvl="1"/>
            <a:r>
              <a:rPr lang="en-US" sz="1800" dirty="0"/>
              <a:t>Data integration </a:t>
            </a:r>
            <a:r>
              <a:rPr lang="en-US" sz="1800" dirty="0" smtClean="0"/>
              <a:t>services [</a:t>
            </a:r>
            <a:r>
              <a:rPr lang="en-US" sz="1800" dirty="0"/>
              <a:t>Using Flume]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08" y="2005274"/>
            <a:ext cx="4578483" cy="303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624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VDCS / VDDS – Batch Layer </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46</a:t>
            </a:fld>
            <a:endParaRPr lang="en-US" dirty="0"/>
          </a:p>
        </p:txBody>
      </p:sp>
      <p:sp>
        <p:nvSpPr>
          <p:cNvPr id="6" name="Content Placeholder 2"/>
          <p:cNvSpPr>
            <a:spLocks noGrp="1"/>
          </p:cNvSpPr>
          <p:nvPr>
            <p:ph idx="1"/>
          </p:nvPr>
        </p:nvSpPr>
        <p:spPr>
          <a:xfrm>
            <a:off x="4776544" y="1876946"/>
            <a:ext cx="4126832" cy="3978420"/>
          </a:xfrm>
        </p:spPr>
        <p:txBody>
          <a:bodyPr/>
          <a:lstStyle/>
          <a:p>
            <a:pPr lvl="1"/>
            <a:r>
              <a:rPr lang="en-US" sz="1800" dirty="0" smtClean="0"/>
              <a:t>Stores raw dataset</a:t>
            </a:r>
            <a:endParaRPr lang="en-US" sz="1800" dirty="0"/>
          </a:p>
          <a:p>
            <a:pPr lvl="1"/>
            <a:r>
              <a:rPr lang="en-US" sz="1800" dirty="0"/>
              <a:t>Unrestrained data </a:t>
            </a:r>
            <a:r>
              <a:rPr lang="en-US" sz="1800" dirty="0" smtClean="0"/>
              <a:t>processing</a:t>
            </a:r>
            <a:endParaRPr lang="en-US" sz="1800" dirty="0"/>
          </a:p>
          <a:p>
            <a:pPr lvl="1"/>
            <a:r>
              <a:rPr lang="en-US" sz="1800" dirty="0"/>
              <a:t>Data processing based on immutable data inputs is </a:t>
            </a:r>
            <a:r>
              <a:rPr lang="en-US" sz="1800" dirty="0" smtClean="0"/>
              <a:t>idempotent</a:t>
            </a:r>
            <a:endParaRPr lang="en-US" sz="1800" dirty="0"/>
          </a:p>
          <a:p>
            <a:pPr lvl="1"/>
            <a:r>
              <a:rPr lang="en-US" sz="1800" dirty="0" smtClean="0"/>
              <a:t>Map Reduce (MR) </a:t>
            </a:r>
            <a:r>
              <a:rPr lang="en-US" sz="1800" dirty="0"/>
              <a:t>jobs </a:t>
            </a:r>
            <a:r>
              <a:rPr lang="en-US" sz="1800" dirty="0" smtClean="0"/>
              <a:t>using </a:t>
            </a:r>
            <a:r>
              <a:rPr lang="en-US" sz="1800" dirty="0"/>
              <a:t>Pig, </a:t>
            </a:r>
            <a:r>
              <a:rPr lang="en-US" sz="1800" dirty="0" smtClean="0"/>
              <a:t>Hive, Impala or Java </a:t>
            </a:r>
            <a:r>
              <a:rPr lang="en-US" sz="1800" dirty="0"/>
              <a:t>/ Cascading to </a:t>
            </a:r>
            <a:r>
              <a:rPr lang="en-US" sz="1800" dirty="0" smtClean="0"/>
              <a:t>process </a:t>
            </a:r>
            <a:r>
              <a:rPr lang="en-US" sz="1800" dirty="0"/>
              <a:t>raw data. MR </a:t>
            </a:r>
            <a:r>
              <a:rPr lang="en-US" sz="1800" dirty="0" smtClean="0"/>
              <a:t>jobs </a:t>
            </a:r>
            <a:r>
              <a:rPr lang="en-US" sz="1800" dirty="0"/>
              <a:t>create views in </a:t>
            </a:r>
            <a:r>
              <a:rPr lang="en-US" sz="1800" dirty="0" err="1" smtClean="0"/>
              <a:t>Hbase</a:t>
            </a:r>
            <a:endParaRPr lang="en-US" sz="1800" dirty="0"/>
          </a:p>
          <a:p>
            <a:pPr lvl="1"/>
            <a:r>
              <a:rPr lang="en-US" sz="1800" dirty="0"/>
              <a:t>Has ‘</a:t>
            </a:r>
            <a:r>
              <a:rPr lang="en-US" sz="1800" dirty="0" err="1"/>
              <a:t>Oozie</a:t>
            </a:r>
            <a:r>
              <a:rPr lang="en-US" sz="1800" dirty="0"/>
              <a:t> As A Service’ to coordinate MR </a:t>
            </a:r>
            <a:r>
              <a:rPr lang="en-US" sz="1800" dirty="0" smtClean="0"/>
              <a:t>jobs</a:t>
            </a:r>
            <a:endParaRPr lang="en-US" sz="1800"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93" y="1946454"/>
            <a:ext cx="4757539" cy="365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111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VDCS / VDDS – Speed Layer </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47</a:t>
            </a:fld>
            <a:endParaRPr lang="en-US" dirty="0"/>
          </a:p>
        </p:txBody>
      </p:sp>
      <p:sp>
        <p:nvSpPr>
          <p:cNvPr id="6" name="Content Placeholder 2"/>
          <p:cNvSpPr>
            <a:spLocks noGrp="1"/>
          </p:cNvSpPr>
          <p:nvPr>
            <p:ph idx="1"/>
          </p:nvPr>
        </p:nvSpPr>
        <p:spPr>
          <a:xfrm>
            <a:off x="4776544" y="2438406"/>
            <a:ext cx="4126832" cy="2470479"/>
          </a:xfrm>
        </p:spPr>
        <p:txBody>
          <a:bodyPr/>
          <a:lstStyle/>
          <a:p>
            <a:pPr lvl="1"/>
            <a:r>
              <a:rPr lang="en-US" sz="1800" dirty="0"/>
              <a:t>Stores a limited window of data </a:t>
            </a:r>
          </a:p>
          <a:p>
            <a:pPr lvl="1"/>
            <a:r>
              <a:rPr lang="en-US" sz="1800" dirty="0"/>
              <a:t>Continuous computation</a:t>
            </a:r>
          </a:p>
          <a:p>
            <a:pPr lvl="1"/>
            <a:r>
              <a:rPr lang="en-US" sz="1800" dirty="0"/>
              <a:t>Complex event processing logic resides in speed layer</a:t>
            </a:r>
          </a:p>
          <a:p>
            <a:pPr lvl="1"/>
            <a:r>
              <a:rPr lang="en-US" sz="1800" dirty="0"/>
              <a:t>Highly scalable</a:t>
            </a:r>
          </a:p>
          <a:p>
            <a:pPr lvl="1"/>
            <a:r>
              <a:rPr lang="en-US" sz="1800" dirty="0"/>
              <a:t>Data is in motion</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92" y="1427763"/>
            <a:ext cx="4822372" cy="4897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5163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solidFill>
                  <a:schemeClr val="bg1"/>
                </a:solidFill>
              </a:rPr>
              <a:t>VDCS / VDDS – Data Serving Layer </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DIRECTV Proprietary</a:t>
            </a:r>
            <a:endParaRPr lang="en-US" dirty="0"/>
          </a:p>
        </p:txBody>
      </p:sp>
      <p:sp>
        <p:nvSpPr>
          <p:cNvPr id="5" name="Slide Number Placeholder 4"/>
          <p:cNvSpPr>
            <a:spLocks noGrp="1"/>
          </p:cNvSpPr>
          <p:nvPr>
            <p:ph type="sldNum" sz="quarter" idx="12"/>
          </p:nvPr>
        </p:nvSpPr>
        <p:spPr/>
        <p:txBody>
          <a:bodyPr/>
          <a:lstStyle/>
          <a:p>
            <a:fld id="{91235BE6-93AE-40F3-A68E-CCAD6417698F}" type="slidenum">
              <a:rPr lang="en-US" smtClean="0"/>
              <a:pPr/>
              <a:t>48</a:t>
            </a:fld>
            <a:endParaRPr lang="en-US" dirty="0"/>
          </a:p>
        </p:txBody>
      </p:sp>
      <p:sp>
        <p:nvSpPr>
          <p:cNvPr id="6" name="Content Placeholder 2"/>
          <p:cNvSpPr>
            <a:spLocks noGrp="1"/>
          </p:cNvSpPr>
          <p:nvPr>
            <p:ph idx="1"/>
          </p:nvPr>
        </p:nvSpPr>
        <p:spPr>
          <a:xfrm>
            <a:off x="4776544" y="2210308"/>
            <a:ext cx="4126832" cy="3379741"/>
          </a:xfrm>
        </p:spPr>
        <p:txBody>
          <a:bodyPr/>
          <a:lstStyle/>
          <a:p>
            <a:pPr lvl="1"/>
            <a:r>
              <a:rPr lang="en-US" sz="1800" dirty="0"/>
              <a:t>Holds processed data </a:t>
            </a:r>
            <a:r>
              <a:rPr lang="en-US" sz="1800" dirty="0" smtClean="0"/>
              <a:t>in </a:t>
            </a:r>
            <a:r>
              <a:rPr lang="en-US" sz="1800" dirty="0" err="1" smtClean="0"/>
              <a:t>Hbase</a:t>
            </a:r>
            <a:endParaRPr lang="en-US" sz="1800" dirty="0"/>
          </a:p>
          <a:p>
            <a:pPr lvl="1"/>
            <a:r>
              <a:rPr lang="en-US" sz="1800" dirty="0" smtClean="0"/>
              <a:t>Supports multiple processed </a:t>
            </a:r>
            <a:r>
              <a:rPr lang="en-US" sz="1800" dirty="0"/>
              <a:t>data </a:t>
            </a:r>
            <a:r>
              <a:rPr lang="en-US" sz="1800" dirty="0" smtClean="0"/>
              <a:t>views: batch view, real </a:t>
            </a:r>
            <a:r>
              <a:rPr lang="en-US" sz="1800" dirty="0"/>
              <a:t>time </a:t>
            </a:r>
            <a:r>
              <a:rPr lang="en-US" sz="1800" dirty="0" smtClean="0"/>
              <a:t>view and interactive </a:t>
            </a:r>
            <a:r>
              <a:rPr lang="en-US" sz="1800" dirty="0"/>
              <a:t>view</a:t>
            </a:r>
          </a:p>
          <a:p>
            <a:pPr lvl="1"/>
            <a:r>
              <a:rPr lang="en-US" sz="1800" dirty="0" smtClean="0"/>
              <a:t>Custom </a:t>
            </a:r>
            <a:r>
              <a:rPr lang="en-US" sz="1800" dirty="0" err="1" smtClean="0"/>
              <a:t>BigData</a:t>
            </a:r>
            <a:r>
              <a:rPr lang="en-US" sz="1800" dirty="0" smtClean="0"/>
              <a:t> </a:t>
            </a:r>
            <a:r>
              <a:rPr lang="en-US" sz="1800" dirty="0"/>
              <a:t>Access </a:t>
            </a:r>
            <a:r>
              <a:rPr lang="en-US" sz="1800" dirty="0" smtClean="0"/>
              <a:t>Services are responsible </a:t>
            </a:r>
            <a:r>
              <a:rPr lang="en-US" sz="1800" dirty="0"/>
              <a:t>for data </a:t>
            </a:r>
            <a:r>
              <a:rPr lang="en-US" sz="1800" dirty="0" smtClean="0"/>
              <a:t>aggregation</a:t>
            </a:r>
            <a:endParaRPr lang="en-US" sz="1800" dirty="0"/>
          </a:p>
          <a:p>
            <a:pPr lvl="1"/>
            <a:r>
              <a:rPr lang="en-US" sz="1800" dirty="0"/>
              <a:t>Tools like </a:t>
            </a:r>
            <a:r>
              <a:rPr lang="en-US" sz="1800" dirty="0" smtClean="0"/>
              <a:t>BO-Hive Connectivity, </a:t>
            </a:r>
            <a:r>
              <a:rPr lang="en-US" sz="1800" dirty="0" err="1"/>
              <a:t>Sqoop</a:t>
            </a:r>
            <a:r>
              <a:rPr lang="en-US" sz="1800" dirty="0"/>
              <a:t>, </a:t>
            </a:r>
            <a:r>
              <a:rPr lang="en-US" sz="1800" dirty="0" err="1" smtClean="0"/>
              <a:t>DistCp</a:t>
            </a:r>
            <a:r>
              <a:rPr lang="en-US" sz="1800" dirty="0" smtClean="0"/>
              <a:t> used </a:t>
            </a:r>
            <a:r>
              <a:rPr lang="en-US" sz="1800" dirty="0"/>
              <a:t>to </a:t>
            </a:r>
            <a:r>
              <a:rPr lang="en-US" sz="1800" dirty="0" smtClean="0"/>
              <a:t>serve data</a:t>
            </a:r>
            <a:endParaRPr lang="en-US" sz="18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90" y="1786017"/>
            <a:ext cx="4830419" cy="387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379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066800" y="2667000"/>
            <a:ext cx="5638800" cy="1066800"/>
          </a:xfrm>
        </p:spPr>
        <p:txBody>
          <a:bodyPr/>
          <a:lstStyle/>
          <a:p>
            <a:pPr eaLnBrk="1" hangingPunct="1"/>
            <a:r>
              <a:rPr lang="en-US" altLang="en-US" dirty="0" smtClean="0">
                <a:solidFill>
                  <a:srgbClr val="E46C0A"/>
                </a:solidFill>
                <a:ea typeface="ＭＳ Ｐゴシック" pitchFamily="34" charset="-128"/>
              </a:rPr>
              <a:t>Audience Measurement System (AMS) – </a:t>
            </a:r>
            <a:r>
              <a:rPr lang="en-US" altLang="en-US" dirty="0" err="1" smtClean="0">
                <a:solidFill>
                  <a:srgbClr val="E46C0A"/>
                </a:solidFill>
                <a:ea typeface="ＭＳ Ｐゴシック" pitchFamily="34" charset="-128"/>
              </a:rPr>
              <a:t>VDDS</a:t>
            </a:r>
            <a:r>
              <a:rPr lang="en-US" altLang="en-US" dirty="0" smtClean="0">
                <a:solidFill>
                  <a:srgbClr val="E46C0A"/>
                </a:solidFill>
                <a:ea typeface="ＭＳ Ｐゴシック" pitchFamily="34" charset="-128"/>
              </a:rPr>
              <a:t>/</a:t>
            </a:r>
            <a:r>
              <a:rPr lang="en-US" altLang="en-US" dirty="0" err="1" smtClean="0">
                <a:solidFill>
                  <a:srgbClr val="E46C0A"/>
                </a:solidFill>
                <a:ea typeface="ＭＳ Ｐゴシック" pitchFamily="34" charset="-128"/>
              </a:rPr>
              <a:t>VDCS</a:t>
            </a:r>
            <a:endParaRPr lang="en-US" altLang="en-US" dirty="0" smtClean="0">
              <a:solidFill>
                <a:srgbClr val="E46C0A"/>
              </a:solidFill>
              <a:ea typeface="ＭＳ Ｐゴシック" pitchFamily="34" charset="-128"/>
            </a:endParaRPr>
          </a:p>
        </p:txBody>
      </p:sp>
      <p:sp>
        <p:nvSpPr>
          <p:cNvPr id="3075" name="Subtitle 2"/>
          <p:cNvSpPr>
            <a:spLocks noGrp="1"/>
          </p:cNvSpPr>
          <p:nvPr>
            <p:ph type="subTitle" idx="1"/>
          </p:nvPr>
        </p:nvSpPr>
        <p:spPr>
          <a:xfrm>
            <a:off x="1066800" y="3886200"/>
            <a:ext cx="4724400" cy="762000"/>
          </a:xfrm>
        </p:spPr>
        <p:txBody>
          <a:bodyPr>
            <a:normAutofit fontScale="92500" lnSpcReduction="10000"/>
          </a:bodyPr>
          <a:lstStyle/>
          <a:p>
            <a:pPr eaLnBrk="1" hangingPunct="1"/>
            <a:r>
              <a:rPr lang="en-US" altLang="en-US" dirty="0">
                <a:solidFill>
                  <a:srgbClr val="898989"/>
                </a:solidFill>
                <a:ea typeface="ＭＳ Ｐゴシック" pitchFamily="34" charset="-128"/>
              </a:rPr>
              <a:t>Evelyn </a:t>
            </a:r>
            <a:r>
              <a:rPr lang="en-US" altLang="en-US" dirty="0" smtClean="0">
                <a:solidFill>
                  <a:srgbClr val="898989"/>
                </a:solidFill>
                <a:ea typeface="ＭＳ Ｐゴシック" pitchFamily="34" charset="-128"/>
              </a:rPr>
              <a:t>Nobuhara</a:t>
            </a:r>
          </a:p>
          <a:p>
            <a:pPr eaLnBrk="1" hangingPunct="1"/>
            <a:r>
              <a:rPr lang="en-US" altLang="en-US" dirty="0" smtClean="0">
                <a:solidFill>
                  <a:srgbClr val="898989"/>
                </a:solidFill>
                <a:ea typeface="ＭＳ Ｐゴシック" pitchFamily="34" charset="-128"/>
              </a:rPr>
              <a:t>5/4/2014</a:t>
            </a:r>
          </a:p>
        </p:txBody>
      </p:sp>
      <p:sp>
        <p:nvSpPr>
          <p:cNvPr id="3076" name="Slide Number Placeholder 1"/>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defRPr/>
            </a:pPr>
            <a:fld id="{8E6E84EB-FB13-4303-9574-DBEA645F6731}" type="slidenum">
              <a:rPr lang="en-US" altLang="en-US" sz="1200" smtClean="0">
                <a:solidFill>
                  <a:srgbClr val="898989"/>
                </a:solidFill>
              </a:rPr>
              <a:pPr eaLnBrk="1" hangingPunct="1">
                <a:spcBef>
                  <a:spcPct val="0"/>
                </a:spcBef>
                <a:buFontTx/>
                <a:buNone/>
                <a:defRPr/>
              </a:pPr>
              <a:t>49</a:t>
            </a:fld>
            <a:endParaRPr lang="en-US" altLang="en-US" sz="1200" smtClean="0">
              <a:solidFill>
                <a:srgbClr val="898989"/>
              </a:solidFill>
            </a:endParaRPr>
          </a:p>
        </p:txBody>
      </p:sp>
    </p:spTree>
    <p:extLst>
      <p:ext uri="{BB962C8B-B14F-4D97-AF65-F5344CB8AC3E}">
        <p14:creationId xmlns:p14="http://schemas.microsoft.com/office/powerpoint/2010/main" val="2072286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Requirements</a:t>
            </a:r>
            <a:endParaRPr lang="en-US" dirty="0">
              <a:solidFill>
                <a:schemeClr val="bg1"/>
              </a:solidFill>
            </a:endParaRPr>
          </a:p>
        </p:txBody>
      </p:sp>
      <p:sp>
        <p:nvSpPr>
          <p:cNvPr id="3" name="Content Placeholder 2"/>
          <p:cNvSpPr>
            <a:spLocks noGrp="1"/>
          </p:cNvSpPr>
          <p:nvPr>
            <p:ph sz="half" idx="1"/>
          </p:nvPr>
        </p:nvSpPr>
        <p:spPr>
          <a:xfrm>
            <a:off x="457200" y="609600"/>
            <a:ext cx="8229600" cy="6111875"/>
          </a:xfrm>
        </p:spPr>
        <p:txBody>
          <a:bodyPr/>
          <a:lstStyle/>
          <a:p>
            <a:r>
              <a:rPr lang="en-US" sz="1800" dirty="0" smtClean="0"/>
              <a:t>Recommendations Near Term (2014)</a:t>
            </a:r>
          </a:p>
          <a:p>
            <a:pPr lvl="1"/>
            <a:r>
              <a:rPr lang="en-US" sz="1800" dirty="0" smtClean="0"/>
              <a:t>What's popular (popular across all DIRECTV platforms)</a:t>
            </a:r>
          </a:p>
          <a:p>
            <a:pPr lvl="1"/>
            <a:r>
              <a:rPr lang="en-US" sz="1800" dirty="0" smtClean="0"/>
              <a:t>Household based recommendations (personalized)</a:t>
            </a:r>
          </a:p>
          <a:p>
            <a:pPr lvl="1"/>
            <a:r>
              <a:rPr lang="en-US" sz="1800" dirty="0" smtClean="0"/>
              <a:t>Platforms</a:t>
            </a:r>
          </a:p>
          <a:p>
            <a:pPr lvl="2"/>
            <a:r>
              <a:rPr lang="en-US" sz="1800" dirty="0" smtClean="0"/>
              <a:t>Mobile/Dotcom using REST APIs</a:t>
            </a:r>
          </a:p>
          <a:p>
            <a:pPr lvl="2"/>
            <a:r>
              <a:rPr lang="en-US" sz="1800" dirty="0" smtClean="0"/>
              <a:t>STB using RAS/</a:t>
            </a:r>
            <a:r>
              <a:rPr lang="en-US" sz="1800" dirty="0" err="1" smtClean="0"/>
              <a:t>APG</a:t>
            </a:r>
            <a:endParaRPr lang="en-US" sz="1800" dirty="0" smtClean="0"/>
          </a:p>
          <a:p>
            <a:r>
              <a:rPr lang="en-US" sz="1800" dirty="0"/>
              <a:t>Recommendations </a:t>
            </a:r>
            <a:r>
              <a:rPr lang="en-US" sz="1800" dirty="0" smtClean="0"/>
              <a:t>Long Term (2015 and beyond)</a:t>
            </a:r>
            <a:endParaRPr lang="en-US" sz="1800" dirty="0"/>
          </a:p>
          <a:p>
            <a:pPr lvl="1"/>
            <a:r>
              <a:rPr lang="en-US" sz="1800" dirty="0" smtClean="0"/>
              <a:t>Enhanced Recommendations</a:t>
            </a:r>
          </a:p>
          <a:p>
            <a:pPr lvl="2"/>
            <a:r>
              <a:rPr lang="en-US" sz="1800" dirty="0" smtClean="0"/>
              <a:t>Sub profile based recommendations</a:t>
            </a:r>
          </a:p>
          <a:p>
            <a:pPr lvl="2"/>
            <a:r>
              <a:rPr lang="en-US" sz="1800" dirty="0"/>
              <a:t>Consistent recommendations across all platforms</a:t>
            </a:r>
          </a:p>
          <a:p>
            <a:pPr lvl="1"/>
            <a:r>
              <a:rPr lang="en-US" sz="1800" dirty="0" smtClean="0"/>
              <a:t>Recommendation Controls</a:t>
            </a:r>
          </a:p>
          <a:p>
            <a:pPr lvl="2"/>
            <a:r>
              <a:rPr lang="en-US" sz="1800" dirty="0"/>
              <a:t>F</a:t>
            </a:r>
            <a:r>
              <a:rPr lang="en-US" sz="1800" dirty="0" smtClean="0"/>
              <a:t>ilter Recommendation (hide items)</a:t>
            </a:r>
          </a:p>
          <a:p>
            <a:pPr lvl="2"/>
            <a:r>
              <a:rPr lang="en-US" sz="1800" dirty="0" smtClean="0"/>
              <a:t>Explicit ratings </a:t>
            </a:r>
            <a:r>
              <a:rPr lang="en-US" sz="1800" strike="sngStrike" dirty="0" smtClean="0"/>
              <a:t>(</a:t>
            </a:r>
            <a:r>
              <a:rPr lang="en-US" sz="1800" strike="sngStrike" dirty="0" err="1" smtClean="0"/>
              <a:t>DEPG</a:t>
            </a:r>
            <a:r>
              <a:rPr lang="en-US" sz="1800" strike="sngStrike" dirty="0" smtClean="0"/>
              <a:t> prefers to bring this to 2014)</a:t>
            </a:r>
          </a:p>
          <a:p>
            <a:pPr lvl="1"/>
            <a:r>
              <a:rPr lang="en-US" sz="1800" dirty="0" smtClean="0"/>
              <a:t>Privacy – consider users “private-mode” in recommendations</a:t>
            </a:r>
          </a:p>
          <a:p>
            <a:pPr lvl="1"/>
            <a:r>
              <a:rPr lang="en-US" sz="1800" dirty="0" smtClean="0"/>
              <a:t>Platforms</a:t>
            </a:r>
          </a:p>
          <a:p>
            <a:pPr lvl="2"/>
            <a:r>
              <a:rPr lang="en-US" sz="1800" dirty="0" smtClean="0"/>
              <a:t>Mobile/Dotcom/Connected STB using REST APIs</a:t>
            </a:r>
          </a:p>
          <a:p>
            <a:pPr lvl="2"/>
            <a:r>
              <a:rPr lang="en-US" sz="1800" dirty="0" smtClean="0"/>
              <a:t>Non Connected using same API, delivery using </a:t>
            </a:r>
            <a:r>
              <a:rPr lang="en-US" sz="1800" dirty="0" err="1" smtClean="0"/>
              <a:t>APG</a:t>
            </a:r>
            <a:endParaRPr lang="en-US" sz="1800" dirty="0" smtClean="0"/>
          </a:p>
          <a:p>
            <a:pPr marL="0" indent="0">
              <a:buNone/>
            </a:pPr>
            <a:endParaRPr lang="en-US" dirty="0" smtClean="0"/>
          </a:p>
          <a:p>
            <a:pPr lvl="1"/>
            <a:endParaRPr lang="en-US" dirty="0" smtClean="0"/>
          </a:p>
          <a:p>
            <a:pPr marL="1196975" lvl="3" indent="0">
              <a:buNone/>
            </a:pPr>
            <a:endParaRPr lang="en-US" dirty="0" smtClean="0"/>
          </a:p>
          <a:p>
            <a:pPr lvl="2"/>
            <a:endParaRPr lang="en-US" dirty="0"/>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5</a:t>
            </a:fld>
            <a:endParaRPr lang="en-US" dirty="0"/>
          </a:p>
        </p:txBody>
      </p:sp>
    </p:spTree>
    <p:extLst>
      <p:ext uri="{BB962C8B-B14F-4D97-AF65-F5344CB8AC3E}">
        <p14:creationId xmlns:p14="http://schemas.microsoft.com/office/powerpoint/2010/main" val="1923858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Project Goals</a:t>
            </a:r>
          </a:p>
        </p:txBody>
      </p:sp>
      <p:sp>
        <p:nvSpPr>
          <p:cNvPr id="6" name="Content Placeholder 10"/>
          <p:cNvSpPr txBox="1">
            <a:spLocks/>
          </p:cNvSpPr>
          <p:nvPr/>
        </p:nvSpPr>
        <p:spPr bwMode="auto">
          <a:xfrm>
            <a:off x="457200" y="685800"/>
            <a:ext cx="8229600" cy="6019800"/>
          </a:xfrm>
          <a:prstGeom prst="rect">
            <a:avLst/>
          </a:prstGeom>
          <a:noFill/>
          <a:ln w="9525">
            <a:no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defRPr/>
            </a:pPr>
            <a:r>
              <a:rPr sz="2400" dirty="0" smtClean="0"/>
              <a:t>Scope</a:t>
            </a:r>
            <a:endParaRPr sz="2400" dirty="0"/>
          </a:p>
          <a:p>
            <a:pPr lvl="1">
              <a:defRPr/>
            </a:pPr>
            <a:r>
              <a:rPr dirty="0" smtClean="0"/>
              <a:t>Migrate and simplify design of current AMS collection/distribution functions </a:t>
            </a:r>
          </a:p>
          <a:p>
            <a:pPr>
              <a:defRPr/>
            </a:pPr>
            <a:r>
              <a:rPr sz="2400" dirty="0" smtClean="0"/>
              <a:t>Scalability</a:t>
            </a:r>
            <a:endParaRPr sz="2400" dirty="0"/>
          </a:p>
          <a:p>
            <a:pPr lvl="1">
              <a:defRPr/>
            </a:pPr>
            <a:r>
              <a:rPr dirty="0" smtClean="0"/>
              <a:t>AMP - Service Oriented Architecture</a:t>
            </a:r>
            <a:endParaRPr dirty="0"/>
          </a:p>
          <a:p>
            <a:pPr lvl="1">
              <a:defRPr/>
            </a:pPr>
            <a:r>
              <a:rPr dirty="0" smtClean="0"/>
              <a:t>Hadoop - Big Data Solution</a:t>
            </a:r>
          </a:p>
          <a:p>
            <a:pPr>
              <a:defRPr/>
            </a:pPr>
            <a:r>
              <a:rPr dirty="0" smtClean="0"/>
              <a:t>Performance </a:t>
            </a:r>
          </a:p>
          <a:p>
            <a:pPr lvl="1">
              <a:defRPr/>
            </a:pPr>
            <a:r>
              <a:rPr dirty="0" smtClean="0"/>
              <a:t>Improve  volume/performance of AMS data collection</a:t>
            </a:r>
          </a:p>
          <a:p>
            <a:pPr lvl="2">
              <a:defRPr/>
            </a:pPr>
            <a:r>
              <a:rPr sz="1800" dirty="0" smtClean="0"/>
              <a:t>Current:    6+M</a:t>
            </a:r>
          </a:p>
          <a:p>
            <a:pPr lvl="2">
              <a:defRPr/>
            </a:pPr>
            <a:r>
              <a:rPr sz="1800" dirty="0" smtClean="0"/>
              <a:t>Ramp up:  16M  </a:t>
            </a:r>
          </a:p>
          <a:p>
            <a:pPr lvl="2">
              <a:defRPr/>
            </a:pPr>
            <a:r>
              <a:rPr dirty="0" smtClean="0"/>
              <a:t>Improve </a:t>
            </a:r>
            <a:r>
              <a:rPr dirty="0"/>
              <a:t>performance of AMS hourly and daily </a:t>
            </a:r>
            <a:r>
              <a:rPr dirty="0" smtClean="0"/>
              <a:t>jobs</a:t>
            </a:r>
          </a:p>
          <a:p>
            <a:pPr>
              <a:defRPr/>
            </a:pPr>
            <a:r>
              <a:rPr dirty="0" smtClean="0"/>
              <a:t>Services for access of AMS data</a:t>
            </a:r>
          </a:p>
          <a:p>
            <a:pPr lvl="1">
              <a:defRPr/>
            </a:pPr>
            <a:r>
              <a:rPr dirty="0" smtClean="0"/>
              <a:t>Recommendations</a:t>
            </a:r>
          </a:p>
          <a:p>
            <a:pPr lvl="1">
              <a:defRPr/>
            </a:pPr>
            <a:r>
              <a:rPr dirty="0" smtClean="0"/>
              <a:t>Sample Management System</a:t>
            </a:r>
          </a:p>
          <a:p>
            <a:pPr lvl="1">
              <a:defRPr/>
            </a:pPr>
            <a:r>
              <a:rPr dirty="0" smtClean="0"/>
              <a:t>IT/BI</a:t>
            </a:r>
          </a:p>
          <a:p>
            <a:pPr lvl="1">
              <a:defRPr/>
            </a:pPr>
            <a:r>
              <a:rPr dirty="0" smtClean="0"/>
              <a:t>Business Objects</a:t>
            </a:r>
          </a:p>
          <a:p>
            <a:pPr lvl="1">
              <a:defRPr/>
            </a:pPr>
            <a:endParaRPr dirty="0"/>
          </a:p>
          <a:p>
            <a:pPr>
              <a:defRPr/>
            </a:pPr>
            <a:endParaRPr sz="2400" dirty="0" smtClean="0"/>
          </a:p>
          <a:p>
            <a:pPr>
              <a:defRPr/>
            </a:pPr>
            <a:endParaRPr sz="2400" dirty="0" smtClean="0"/>
          </a:p>
          <a:p>
            <a:pPr marL="0" indent="0">
              <a:buFontTx/>
              <a:buNone/>
              <a:defRPr/>
            </a:pPr>
            <a:endParaRPr sz="2400" dirty="0"/>
          </a:p>
        </p:txBody>
      </p:sp>
      <p:sp>
        <p:nvSpPr>
          <p:cNvPr id="410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B811E900-416D-48DE-99DB-D9B940F29CAE}" type="slidenum">
              <a:rPr lang="en-US" altLang="en-US" sz="1200" b="0" smtClean="0">
                <a:solidFill>
                  <a:srgbClr val="898989"/>
                </a:solidFill>
              </a:rPr>
              <a:pPr eaLnBrk="1" hangingPunct="1">
                <a:spcBef>
                  <a:spcPct val="0"/>
                </a:spcBef>
                <a:buFontTx/>
                <a:buNone/>
              </a:pPr>
              <a:t>50</a:t>
            </a:fld>
            <a:endParaRPr lang="en-US" altLang="en-US" sz="1200" b="0" smtClean="0">
              <a:solidFill>
                <a:srgbClr val="898989"/>
              </a:solidFill>
            </a:endParaRPr>
          </a:p>
        </p:txBody>
      </p:sp>
    </p:spTree>
    <p:extLst>
      <p:ext uri="{BB962C8B-B14F-4D97-AF65-F5344CB8AC3E}">
        <p14:creationId xmlns:p14="http://schemas.microsoft.com/office/powerpoint/2010/main" val="1737240950"/>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Legacy AMS Components</a:t>
            </a:r>
          </a:p>
        </p:txBody>
      </p:sp>
      <p:sp>
        <p:nvSpPr>
          <p:cNvPr id="6" name="Content Placeholder 10"/>
          <p:cNvSpPr txBox="1">
            <a:spLocks/>
          </p:cNvSpPr>
          <p:nvPr/>
        </p:nvSpPr>
        <p:spPr bwMode="auto">
          <a:xfrm>
            <a:off x="457200" y="685800"/>
            <a:ext cx="8229600" cy="6172200"/>
          </a:xfrm>
          <a:prstGeom prst="rect">
            <a:avLst/>
          </a:prstGeom>
          <a:noFill/>
          <a:ln w="9525">
            <a:no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defRPr/>
            </a:pPr>
            <a:r>
              <a:rPr sz="2400" dirty="0" smtClean="0"/>
              <a:t>AMSDS  </a:t>
            </a:r>
            <a:r>
              <a:rPr sz="2400" dirty="0"/>
              <a:t>- collection of event posts from upstream </a:t>
            </a:r>
            <a:r>
              <a:rPr sz="2400" dirty="0" smtClean="0"/>
              <a:t>systems</a:t>
            </a:r>
          </a:p>
          <a:p>
            <a:pPr lvl="1">
              <a:defRPr/>
            </a:pPr>
            <a:r>
              <a:rPr sz="1800" dirty="0" smtClean="0"/>
              <a:t>STB logs transformed into XML by </a:t>
            </a:r>
            <a:r>
              <a:rPr sz="1800" dirty="0" err="1" smtClean="0"/>
              <a:t>AMSProxy</a:t>
            </a:r>
            <a:r>
              <a:rPr sz="1800" dirty="0" smtClean="0"/>
              <a:t>.</a:t>
            </a:r>
          </a:p>
          <a:p>
            <a:pPr lvl="1">
              <a:defRPr/>
            </a:pPr>
            <a:r>
              <a:rPr sz="1800" dirty="0" smtClean="0"/>
              <a:t>XML </a:t>
            </a:r>
            <a:r>
              <a:rPr sz="1800" dirty="0"/>
              <a:t>is posted to AMSDS which parses out and stores events in addition to STB header info into AMSDS database.</a:t>
            </a:r>
          </a:p>
          <a:p>
            <a:pPr lvl="1">
              <a:defRPr/>
            </a:pPr>
            <a:r>
              <a:rPr sz="1800" dirty="0"/>
              <a:t>Destination data is aggregated into hourly event, </a:t>
            </a:r>
            <a:r>
              <a:rPr sz="1800" dirty="0" err="1" smtClean="0"/>
              <a:t>ams</a:t>
            </a:r>
            <a:r>
              <a:rPr sz="1800" dirty="0" smtClean="0"/>
              <a:t> calls, </a:t>
            </a:r>
            <a:r>
              <a:rPr sz="1800" dirty="0" err="1" smtClean="0"/>
              <a:t>adn</a:t>
            </a:r>
            <a:r>
              <a:rPr sz="1800" dirty="0" smtClean="0"/>
              <a:t>/non-</a:t>
            </a:r>
            <a:r>
              <a:rPr sz="1800" dirty="0" err="1" smtClean="0"/>
              <a:t>adn</a:t>
            </a:r>
            <a:r>
              <a:rPr sz="1800" dirty="0" smtClean="0"/>
              <a:t> </a:t>
            </a:r>
            <a:r>
              <a:rPr sz="1800" dirty="0"/>
              <a:t>files which are available to third-parties for analysis.</a:t>
            </a:r>
          </a:p>
          <a:p>
            <a:pPr>
              <a:defRPr/>
            </a:pPr>
            <a:r>
              <a:rPr sz="2400" dirty="0"/>
              <a:t>AMSDP – diagnostic/failure events stored in AMSDP database</a:t>
            </a:r>
          </a:p>
          <a:p>
            <a:pPr>
              <a:defRPr/>
            </a:pPr>
            <a:r>
              <a:rPr sz="2400" dirty="0"/>
              <a:t>AMSIT/AMSSMWS – add/remove cards for third parties</a:t>
            </a:r>
          </a:p>
          <a:p>
            <a:pPr>
              <a:defRPr/>
            </a:pPr>
            <a:r>
              <a:rPr sz="2400" dirty="0"/>
              <a:t>AMSSM – sample management</a:t>
            </a:r>
          </a:p>
          <a:p>
            <a:pPr lvl="1">
              <a:defRPr/>
            </a:pPr>
            <a:r>
              <a:rPr sz="1800" dirty="0"/>
              <a:t>Daily job for eligible cards for inclusion/exclusion to destinations</a:t>
            </a:r>
          </a:p>
          <a:p>
            <a:pPr lvl="1">
              <a:defRPr/>
            </a:pPr>
            <a:r>
              <a:rPr sz="1800" dirty="0"/>
              <a:t>Data enrichment</a:t>
            </a:r>
          </a:p>
          <a:p>
            <a:pPr lvl="1">
              <a:defRPr/>
            </a:pPr>
            <a:r>
              <a:rPr sz="1800" dirty="0"/>
              <a:t>Sample definition</a:t>
            </a:r>
          </a:p>
          <a:p>
            <a:pPr lvl="1">
              <a:defRPr/>
            </a:pPr>
            <a:r>
              <a:rPr sz="1800" dirty="0"/>
              <a:t>Card destination management</a:t>
            </a:r>
          </a:p>
          <a:p>
            <a:pPr>
              <a:defRPr/>
            </a:pPr>
            <a:r>
              <a:rPr sz="2400" dirty="0" err="1"/>
              <a:t>AMSSMWeb</a:t>
            </a:r>
            <a:r>
              <a:rPr sz="2400" dirty="0"/>
              <a:t> - web-based front-end for </a:t>
            </a:r>
            <a:r>
              <a:rPr sz="2400" dirty="0" smtClean="0"/>
              <a:t>AMS sample and destination management. </a:t>
            </a:r>
            <a:endParaRPr sz="2400" dirty="0"/>
          </a:p>
          <a:p>
            <a:pPr marL="0" indent="0">
              <a:buFontTx/>
              <a:buNone/>
              <a:defRPr/>
            </a:pPr>
            <a:endParaRPr sz="2400" dirty="0" smtClean="0"/>
          </a:p>
          <a:p>
            <a:pPr>
              <a:defRPr/>
            </a:pPr>
            <a:endParaRPr sz="2400" dirty="0" smtClean="0"/>
          </a:p>
          <a:p>
            <a:pPr>
              <a:defRPr/>
            </a:pPr>
            <a:endParaRPr sz="2400" dirty="0" smtClean="0"/>
          </a:p>
          <a:p>
            <a:pPr marL="0" indent="0">
              <a:buFontTx/>
              <a:buNone/>
              <a:defRPr/>
            </a:pPr>
            <a:endParaRPr sz="2400" dirty="0"/>
          </a:p>
        </p:txBody>
      </p:sp>
      <p:sp>
        <p:nvSpPr>
          <p:cNvPr id="512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E5049D42-3CCD-46AB-B407-B09CD402D718}" type="slidenum">
              <a:rPr lang="en-US" altLang="en-US" sz="1200" b="0" smtClean="0">
                <a:solidFill>
                  <a:srgbClr val="898989"/>
                </a:solidFill>
              </a:rPr>
              <a:pPr eaLnBrk="1" hangingPunct="1">
                <a:spcBef>
                  <a:spcPct val="0"/>
                </a:spcBef>
                <a:buFontTx/>
                <a:buNone/>
              </a:pPr>
              <a:t>51</a:t>
            </a:fld>
            <a:endParaRPr lang="en-US" altLang="en-US" sz="1200" b="0" smtClean="0">
              <a:solidFill>
                <a:srgbClr val="898989"/>
              </a:solidFill>
            </a:endParaRPr>
          </a:p>
        </p:txBody>
      </p:sp>
    </p:spTree>
    <p:extLst>
      <p:ext uri="{BB962C8B-B14F-4D97-AF65-F5344CB8AC3E}">
        <p14:creationId xmlns:p14="http://schemas.microsoft.com/office/powerpoint/2010/main" val="654978056"/>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mtClean="0">
                <a:ea typeface="ＭＳ Ｐゴシック" pitchFamily="34" charset="-128"/>
              </a:rPr>
              <a:t>Current AMS High Level Design</a:t>
            </a:r>
          </a:p>
        </p:txBody>
      </p:sp>
      <p:pic>
        <p:nvPicPr>
          <p:cNvPr id="6147" name="Content Placeholder 4"/>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66800" y="1600200"/>
            <a:ext cx="7239000" cy="4648200"/>
          </a:xfrm>
        </p:spPr>
      </p:pic>
      <p:sp>
        <p:nvSpPr>
          <p:cNvPr id="614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D394DB37-E9FE-4368-B871-3D18E8EC0784}" type="slidenum">
              <a:rPr lang="en-US" altLang="en-US" sz="1200" b="0" smtClean="0">
                <a:solidFill>
                  <a:srgbClr val="898989"/>
                </a:solidFill>
              </a:rPr>
              <a:pPr eaLnBrk="1" hangingPunct="1">
                <a:spcBef>
                  <a:spcPct val="0"/>
                </a:spcBef>
                <a:buFontTx/>
                <a:buNone/>
              </a:pPr>
              <a:t>52</a:t>
            </a:fld>
            <a:endParaRPr lang="en-US" altLang="en-US" sz="1200" b="0" smtClean="0">
              <a:solidFill>
                <a:srgbClr val="898989"/>
              </a:solidFill>
            </a:endParaRPr>
          </a:p>
        </p:txBody>
      </p:sp>
    </p:spTree>
    <p:extLst>
      <p:ext uri="{BB962C8B-B14F-4D97-AF65-F5344CB8AC3E}">
        <p14:creationId xmlns:p14="http://schemas.microsoft.com/office/powerpoint/2010/main" val="9020754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AMProxy XML for AMS Events</a:t>
            </a:r>
          </a:p>
        </p:txBody>
      </p:sp>
      <p:sp>
        <p:nvSpPr>
          <p:cNvPr id="6" name="Content Placeholder 10"/>
          <p:cNvSpPr txBox="1">
            <a:spLocks/>
          </p:cNvSpPr>
          <p:nvPr/>
        </p:nvSpPr>
        <p:spPr bwMode="auto">
          <a:xfrm>
            <a:off x="322263" y="990600"/>
            <a:ext cx="8229600" cy="5486400"/>
          </a:xfrm>
          <a:prstGeom prst="rect">
            <a:avLst/>
          </a:prstGeom>
          <a:noFill/>
          <a:ln w="9525">
            <a:no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Tx/>
              <a:buNone/>
              <a:defRPr/>
            </a:pPr>
            <a:r>
              <a:rPr sz="1600" dirty="0" smtClean="0"/>
              <a:t>New </a:t>
            </a:r>
            <a:r>
              <a:rPr sz="1600" dirty="0"/>
              <a:t>AMS Log: Sat Jan 26 00:00:01 GMT 2013</a:t>
            </a:r>
          </a:p>
          <a:p>
            <a:pPr marL="0" indent="0">
              <a:buFontTx/>
              <a:buNone/>
              <a:defRPr/>
            </a:pPr>
            <a:r>
              <a:rPr sz="1600" dirty="0"/>
              <a:t>&lt;?xml version="1.0" encoding="UTF-8"?&gt;</a:t>
            </a:r>
          </a:p>
          <a:p>
            <a:pPr marL="0" indent="0">
              <a:buFontTx/>
              <a:buNone/>
              <a:defRPr/>
            </a:pPr>
            <a:r>
              <a:rPr sz="1600" dirty="0"/>
              <a:t>&lt;</a:t>
            </a:r>
            <a:r>
              <a:rPr sz="1600" dirty="0" err="1"/>
              <a:t>AMSSubscriberLog</a:t>
            </a:r>
            <a:r>
              <a:rPr sz="1600" dirty="0"/>
              <a:t> </a:t>
            </a:r>
            <a:r>
              <a:rPr sz="1600" dirty="0" err="1"/>
              <a:t>xmlns:xsi</a:t>
            </a:r>
            <a:r>
              <a:rPr sz="1600" dirty="0"/>
              <a:t>="http://www.w3.org/2001/XMLSchema-instance" </a:t>
            </a:r>
            <a:r>
              <a:rPr sz="1600" dirty="0" err="1"/>
              <a:t>CardID</a:t>
            </a:r>
            <a:r>
              <a:rPr sz="1600" dirty="0"/>
              <a:t>="240892844" </a:t>
            </a:r>
            <a:r>
              <a:rPr sz="1600" dirty="0" err="1"/>
              <a:t>ClientID</a:t>
            </a:r>
            <a:r>
              <a:rPr sz="1600" dirty="0"/>
              <a:t>="1" </a:t>
            </a:r>
            <a:r>
              <a:rPr sz="1600" dirty="0" err="1"/>
              <a:t>DocumentCreationDate</a:t>
            </a:r>
            <a:r>
              <a:rPr sz="1600" dirty="0"/>
              <a:t>="2013-01-26T00:00:01" </a:t>
            </a:r>
            <a:r>
              <a:rPr sz="1600" dirty="0" err="1"/>
              <a:t>DocumentVersion</a:t>
            </a:r>
            <a:r>
              <a:rPr sz="1600" dirty="0"/>
              <a:t>="8" </a:t>
            </a:r>
            <a:r>
              <a:rPr sz="1600" dirty="0" err="1"/>
              <a:t>EventClassID</a:t>
            </a:r>
            <a:r>
              <a:rPr sz="1600" dirty="0"/>
              <a:t>="2047" </a:t>
            </a:r>
            <a:r>
              <a:rPr sz="1600" dirty="0" err="1"/>
              <a:t>STBLogCreationDate</a:t>
            </a:r>
            <a:r>
              <a:rPr sz="1600" dirty="0"/>
              <a:t>="2013-01-25T13:43:33" </a:t>
            </a:r>
            <a:r>
              <a:rPr sz="1600" dirty="0" err="1"/>
              <a:t>SampleID</a:t>
            </a:r>
            <a:r>
              <a:rPr sz="1600" dirty="0"/>
              <a:t>="3" </a:t>
            </a:r>
            <a:r>
              <a:rPr sz="1600" dirty="0" err="1"/>
              <a:t>xsi:noNamespaceSchemaLocation</a:t>
            </a:r>
            <a:r>
              <a:rPr sz="1600" dirty="0"/>
              <a:t>="/opt/</a:t>
            </a:r>
            <a:r>
              <a:rPr sz="1600" dirty="0" err="1"/>
              <a:t>dtv</a:t>
            </a:r>
            <a:r>
              <a:rPr sz="1600" dirty="0"/>
              <a:t>/apache-tomcat-5.5.26/</a:t>
            </a:r>
            <a:r>
              <a:rPr sz="1600" dirty="0" err="1"/>
              <a:t>ams_proxy</a:t>
            </a:r>
            <a:r>
              <a:rPr sz="1600" dirty="0"/>
              <a:t>/</a:t>
            </a:r>
            <a:r>
              <a:rPr sz="1600" dirty="0" err="1"/>
              <a:t>webapps</a:t>
            </a:r>
            <a:r>
              <a:rPr sz="1600" dirty="0"/>
              <a:t>/</a:t>
            </a:r>
            <a:r>
              <a:rPr sz="1600" dirty="0" err="1"/>
              <a:t>ams_proxy_dtv</a:t>
            </a:r>
            <a:r>
              <a:rPr sz="1600" dirty="0"/>
              <a:t>/WEB-INF/AmsXmlSchema_3.4.2.xsd"&gt;</a:t>
            </a:r>
          </a:p>
          <a:p>
            <a:pPr marL="0" indent="0">
              <a:buFontTx/>
              <a:buNone/>
              <a:defRPr/>
            </a:pPr>
            <a:r>
              <a:rPr sz="1600" dirty="0" smtClean="0"/>
              <a:t>	&lt;</a:t>
            </a:r>
            <a:r>
              <a:rPr sz="1600" dirty="0"/>
              <a:t>Event </a:t>
            </a:r>
            <a:r>
              <a:rPr sz="1600" dirty="0" err="1"/>
              <a:t>EventTime</a:t>
            </a:r>
            <a:r>
              <a:rPr sz="1600" dirty="0"/>
              <a:t>="2013-01-25T13:43:51"&gt;</a:t>
            </a:r>
          </a:p>
          <a:p>
            <a:pPr marL="0" indent="0">
              <a:buFontTx/>
              <a:buNone/>
              <a:defRPr/>
            </a:pPr>
            <a:r>
              <a:rPr sz="1600" dirty="0"/>
              <a:t>                &lt;</a:t>
            </a:r>
            <a:r>
              <a:rPr sz="1600" dirty="0" err="1"/>
              <a:t>LiveViewEvent</a:t>
            </a:r>
            <a:r>
              <a:rPr sz="1600" dirty="0"/>
              <a:t>&gt;</a:t>
            </a:r>
          </a:p>
          <a:p>
            <a:pPr marL="0" indent="0">
              <a:buFontTx/>
              <a:buNone/>
              <a:defRPr/>
            </a:pPr>
            <a:r>
              <a:rPr sz="1600" dirty="0"/>
              <a:t>                        &lt;Channel </a:t>
            </a:r>
            <a:r>
              <a:rPr sz="1600" dirty="0" err="1"/>
              <a:t>channelObjectId</a:t>
            </a:r>
            <a:r>
              <a:rPr sz="1600" dirty="0"/>
              <a:t>="4306692"&gt;</a:t>
            </a:r>
          </a:p>
          <a:p>
            <a:pPr marL="0" indent="0">
              <a:buFontTx/>
              <a:buNone/>
              <a:defRPr/>
            </a:pPr>
            <a:r>
              <a:rPr sz="1600" dirty="0"/>
              <a:t>                                &lt;Stream </a:t>
            </a:r>
            <a:r>
              <a:rPr sz="1600" dirty="0" err="1"/>
              <a:t>streamId</a:t>
            </a:r>
            <a:r>
              <a:rPr sz="1600" dirty="0"/>
              <a:t>="4112“ </a:t>
            </a:r>
            <a:r>
              <a:rPr sz="1600" dirty="0" err="1"/>
              <a:t>streamType</a:t>
            </a:r>
            <a:r>
              <a:rPr sz="1600" dirty="0"/>
              <a:t>="Video"/&gt;</a:t>
            </a:r>
          </a:p>
          <a:p>
            <a:pPr marL="0" indent="0">
              <a:buFontTx/>
              <a:buNone/>
              <a:defRPr/>
            </a:pPr>
            <a:r>
              <a:rPr sz="1600" dirty="0"/>
              <a:t>                                &lt;Stream </a:t>
            </a:r>
            <a:r>
              <a:rPr sz="1600" dirty="0" err="1"/>
              <a:t>streamId</a:t>
            </a:r>
            <a:r>
              <a:rPr sz="1600" dirty="0"/>
              <a:t>="4114" </a:t>
            </a:r>
            <a:r>
              <a:rPr sz="1600" dirty="0" err="1"/>
              <a:t>streamType</a:t>
            </a:r>
            <a:r>
              <a:rPr sz="1600" dirty="0"/>
              <a:t>="Audio"/&gt;</a:t>
            </a:r>
          </a:p>
          <a:p>
            <a:pPr marL="0" indent="0">
              <a:buFontTx/>
              <a:buNone/>
              <a:defRPr/>
            </a:pPr>
            <a:r>
              <a:rPr sz="1600" dirty="0"/>
              <a:t>                                &lt;Stream </a:t>
            </a:r>
            <a:r>
              <a:rPr sz="1600" dirty="0" err="1"/>
              <a:t>streamId</a:t>
            </a:r>
            <a:r>
              <a:rPr sz="1600" dirty="0"/>
              <a:t>="65535" </a:t>
            </a:r>
            <a:r>
              <a:rPr sz="1600" dirty="0" err="1"/>
              <a:t>streamType</a:t>
            </a:r>
            <a:r>
              <a:rPr sz="1600" dirty="0"/>
              <a:t>="Data"/&gt;</a:t>
            </a:r>
          </a:p>
          <a:p>
            <a:pPr marL="0" indent="0">
              <a:buFontTx/>
              <a:buNone/>
              <a:defRPr/>
            </a:pPr>
            <a:r>
              <a:rPr sz="1600" dirty="0"/>
              <a:t>                        &lt;/Channel&gt;</a:t>
            </a:r>
          </a:p>
          <a:p>
            <a:pPr marL="0" indent="0">
              <a:buFontTx/>
              <a:buNone/>
              <a:defRPr/>
            </a:pPr>
            <a:r>
              <a:rPr sz="1600" dirty="0"/>
              <a:t>                &lt;/</a:t>
            </a:r>
            <a:r>
              <a:rPr sz="1600" dirty="0" err="1"/>
              <a:t>LiveViewEvent</a:t>
            </a:r>
            <a:r>
              <a:rPr sz="1600" dirty="0"/>
              <a:t>&gt;</a:t>
            </a:r>
          </a:p>
          <a:p>
            <a:pPr marL="0" indent="0">
              <a:buFontTx/>
              <a:buNone/>
              <a:defRPr/>
            </a:pPr>
            <a:r>
              <a:rPr sz="1600" dirty="0"/>
              <a:t>        &lt;/Event</a:t>
            </a:r>
            <a:r>
              <a:rPr sz="1600" dirty="0" smtClean="0"/>
              <a:t>&gt;</a:t>
            </a:r>
          </a:p>
          <a:p>
            <a:pPr marL="0" indent="0">
              <a:buFontTx/>
              <a:buNone/>
              <a:defRPr/>
            </a:pPr>
            <a:endParaRPr sz="1600" dirty="0" smtClean="0"/>
          </a:p>
          <a:p>
            <a:pPr marL="0" indent="0">
              <a:buFontTx/>
              <a:buNone/>
              <a:defRPr/>
            </a:pPr>
            <a:endParaRPr sz="1600" dirty="0"/>
          </a:p>
          <a:p>
            <a:pPr marL="0" indent="0">
              <a:buFontTx/>
              <a:buNone/>
              <a:defRPr/>
            </a:pPr>
            <a:endParaRPr sz="2400" dirty="0" smtClean="0"/>
          </a:p>
          <a:p>
            <a:pPr>
              <a:defRPr/>
            </a:pPr>
            <a:endParaRPr sz="2400" dirty="0" smtClean="0"/>
          </a:p>
          <a:p>
            <a:pPr marL="0" indent="0">
              <a:buFontTx/>
              <a:buNone/>
              <a:defRPr/>
            </a:pPr>
            <a:endParaRPr sz="2400" dirty="0"/>
          </a:p>
        </p:txBody>
      </p:sp>
      <p:sp>
        <p:nvSpPr>
          <p:cNvPr id="71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6663CEB1-9437-44DF-BBB4-14E5B6BFC6B0}" type="slidenum">
              <a:rPr lang="en-US" altLang="en-US" sz="1200" b="0" smtClean="0">
                <a:solidFill>
                  <a:srgbClr val="898989"/>
                </a:solidFill>
              </a:rPr>
              <a:pPr eaLnBrk="1" hangingPunct="1">
                <a:spcBef>
                  <a:spcPct val="0"/>
                </a:spcBef>
                <a:buFontTx/>
                <a:buNone/>
              </a:pPr>
              <a:t>53</a:t>
            </a:fld>
            <a:endParaRPr lang="en-US" altLang="en-US" sz="1200" b="0" smtClean="0">
              <a:solidFill>
                <a:srgbClr val="898989"/>
              </a:solidFill>
            </a:endParaRPr>
          </a:p>
        </p:txBody>
      </p:sp>
    </p:spTree>
    <p:extLst>
      <p:ext uri="{BB962C8B-B14F-4D97-AF65-F5344CB8AC3E}">
        <p14:creationId xmlns:p14="http://schemas.microsoft.com/office/powerpoint/2010/main" val="25333911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AMSProxy XML for AMS Events</a:t>
            </a:r>
          </a:p>
        </p:txBody>
      </p:sp>
      <p:sp>
        <p:nvSpPr>
          <p:cNvPr id="8195" name="Content Placeholder 10"/>
          <p:cNvSpPr txBox="1">
            <a:spLocks/>
          </p:cNvSpPr>
          <p:nvPr/>
        </p:nvSpPr>
        <p:spPr bwMode="auto">
          <a:xfrm>
            <a:off x="457200" y="838200"/>
            <a:ext cx="8229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39775" indent="-277813"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082675"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425575"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1719263" indent="-179388"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1764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6336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0908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548063" indent="-179388"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a:buFontTx/>
              <a:buNone/>
            </a:pPr>
            <a:r>
              <a:rPr lang="en-US" altLang="en-US" sz="2400"/>
              <a:t> </a:t>
            </a:r>
            <a:r>
              <a:rPr lang="en-US" altLang="en-US" sz="1600"/>
              <a:t>&lt;Event EventTime="2013-01-25T15:33:19"&gt;</a:t>
            </a:r>
          </a:p>
          <a:p>
            <a:pPr>
              <a:buFontTx/>
              <a:buNone/>
            </a:pPr>
            <a:r>
              <a:rPr lang="en-US" altLang="en-US" sz="1600"/>
              <a:t>                &lt;PlaybackEvent&gt;</a:t>
            </a:r>
          </a:p>
          <a:p>
            <a:pPr>
              <a:buFontTx/>
              <a:buNone/>
            </a:pPr>
            <a:r>
              <a:rPr lang="en-US" altLang="en-US" sz="1600"/>
              <a:t>                        &lt;PlaybackProgram eventSource="Playback" recordedTime="2012-12-14T02:00:00" speed="0"&gt;</a:t>
            </a:r>
          </a:p>
          <a:p>
            <a:pPr>
              <a:buFontTx/>
              <a:buNone/>
            </a:pPr>
            <a:r>
              <a:rPr lang="en-US" altLang="en-US" sz="1600"/>
              <a:t>                                &lt;Channel channelObjectId="3473824"/&gt;</a:t>
            </a:r>
          </a:p>
          <a:p>
            <a:pPr>
              <a:buFontTx/>
              <a:buNone/>
            </a:pPr>
            <a:r>
              <a:rPr lang="en-US" altLang="en-US" sz="1600"/>
              <a:t>                        &lt;/PlaybackProgram&gt;</a:t>
            </a:r>
          </a:p>
          <a:p>
            <a:pPr>
              <a:buFontTx/>
              <a:buNone/>
            </a:pPr>
            <a:r>
              <a:rPr lang="en-US" altLang="en-US" sz="1600"/>
              <a:t>                &lt;/PlaybackEvent&gt;</a:t>
            </a:r>
          </a:p>
          <a:p>
            <a:pPr>
              <a:buFontTx/>
              <a:buNone/>
            </a:pPr>
            <a:r>
              <a:rPr lang="en-US" altLang="en-US" sz="1600"/>
              <a:t>        &lt;/Event&gt;</a:t>
            </a:r>
          </a:p>
          <a:p>
            <a:pPr>
              <a:buFontTx/>
              <a:buNone/>
            </a:pPr>
            <a:r>
              <a:rPr lang="en-US" altLang="en-US" sz="1600"/>
              <a:t>        &lt;Event EventTime="2013-01-25T16:30:29"&gt;</a:t>
            </a:r>
          </a:p>
          <a:p>
            <a:pPr>
              <a:buFontTx/>
              <a:buNone/>
            </a:pPr>
            <a:r>
              <a:rPr lang="en-US" altLang="en-US" sz="1600"/>
              <a:t>                &lt;SignalFailureEvent&gt;</a:t>
            </a:r>
          </a:p>
          <a:p>
            <a:pPr>
              <a:buFontTx/>
              <a:buNone/>
            </a:pPr>
            <a:r>
              <a:rPr lang="en-US" altLang="en-US" sz="1600"/>
              <a:t>                        &lt;SignalFailures channelObjectId="4306692" transponderId="101" tunerId="0"/&gt;</a:t>
            </a:r>
          </a:p>
          <a:p>
            <a:pPr>
              <a:buFontTx/>
              <a:buNone/>
            </a:pPr>
            <a:r>
              <a:rPr lang="en-US" altLang="en-US" sz="1600"/>
              <a:t>                &lt;/SignalFailureEvent&gt;</a:t>
            </a:r>
          </a:p>
          <a:p>
            <a:pPr>
              <a:buFontTx/>
              <a:buNone/>
            </a:pPr>
            <a:r>
              <a:rPr lang="en-US" altLang="en-US" sz="1600"/>
              <a:t>        &lt;/Event&gt;</a:t>
            </a:r>
          </a:p>
          <a:p>
            <a:pPr>
              <a:buFontTx/>
              <a:buNone/>
            </a:pPr>
            <a:r>
              <a:rPr lang="en-US" altLang="en-US" sz="1600"/>
              <a:t>        &lt;Event EventTime="2013-01-25T23:59:45"&gt;</a:t>
            </a:r>
          </a:p>
          <a:p>
            <a:pPr>
              <a:buFontTx/>
              <a:buNone/>
            </a:pPr>
            <a:r>
              <a:rPr lang="en-US" altLang="en-US" sz="1600"/>
              <a:t>                &lt;EndOfFileEvent /&gt;</a:t>
            </a:r>
          </a:p>
          <a:p>
            <a:pPr>
              <a:buFontTx/>
              <a:buNone/>
            </a:pPr>
            <a:r>
              <a:rPr lang="en-US" altLang="en-US" sz="1600"/>
              <a:t>        &lt;/Event&gt;</a:t>
            </a:r>
          </a:p>
          <a:p>
            <a:pPr>
              <a:buFontTx/>
              <a:buNone/>
            </a:pPr>
            <a:r>
              <a:rPr lang="en-US" altLang="en-US" sz="1600"/>
              <a:t>&lt;/AMSSubscriberLog&gt;</a:t>
            </a:r>
          </a:p>
        </p:txBody>
      </p:sp>
      <p:sp>
        <p:nvSpPr>
          <p:cNvPr id="81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C0907F48-4873-431B-A4EA-7CD04E78386B}" type="slidenum">
              <a:rPr lang="en-US" altLang="en-US" sz="1200" b="0" smtClean="0">
                <a:solidFill>
                  <a:srgbClr val="898989"/>
                </a:solidFill>
              </a:rPr>
              <a:pPr eaLnBrk="1" hangingPunct="1">
                <a:spcBef>
                  <a:spcPct val="0"/>
                </a:spcBef>
                <a:buFontTx/>
                <a:buNone/>
              </a:pPr>
              <a:t>54</a:t>
            </a:fld>
            <a:endParaRPr lang="en-US" altLang="en-US" sz="1200" b="0" smtClean="0">
              <a:solidFill>
                <a:srgbClr val="898989"/>
              </a:solidFill>
            </a:endParaRPr>
          </a:p>
        </p:txBody>
      </p:sp>
    </p:spTree>
    <p:extLst>
      <p:ext uri="{BB962C8B-B14F-4D97-AF65-F5344CB8AC3E}">
        <p14:creationId xmlns:p14="http://schemas.microsoft.com/office/powerpoint/2010/main" val="3130477145"/>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AMS Oracle Tables</a:t>
            </a:r>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69988"/>
            <a:ext cx="6553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2C773EDA-54A9-4DF9-8E78-48061FD70126}" type="slidenum">
              <a:rPr lang="en-US" altLang="en-US" sz="1200" b="0" smtClean="0">
                <a:solidFill>
                  <a:srgbClr val="898989"/>
                </a:solidFill>
              </a:rPr>
              <a:pPr eaLnBrk="1" hangingPunct="1">
                <a:spcBef>
                  <a:spcPct val="0"/>
                </a:spcBef>
                <a:buFontTx/>
                <a:buNone/>
              </a:pPr>
              <a:t>55</a:t>
            </a:fld>
            <a:endParaRPr lang="en-US" altLang="en-US" sz="1200" b="0" smtClean="0">
              <a:solidFill>
                <a:srgbClr val="898989"/>
              </a:solidFill>
            </a:endParaRPr>
          </a:p>
        </p:txBody>
      </p:sp>
    </p:spTree>
    <p:extLst>
      <p:ext uri="{BB962C8B-B14F-4D97-AF65-F5344CB8AC3E}">
        <p14:creationId xmlns:p14="http://schemas.microsoft.com/office/powerpoint/2010/main" val="3098034468"/>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AMP and Big Data Solution</a:t>
            </a:r>
          </a:p>
        </p:txBody>
      </p:sp>
      <p:sp>
        <p:nvSpPr>
          <p:cNvPr id="6" name="Content Placeholder 10"/>
          <p:cNvSpPr txBox="1">
            <a:spLocks/>
          </p:cNvSpPr>
          <p:nvPr/>
        </p:nvSpPr>
        <p:spPr bwMode="auto">
          <a:xfrm>
            <a:off x="457200" y="1066800"/>
            <a:ext cx="8229600" cy="5410200"/>
          </a:xfrm>
          <a:prstGeom prst="rect">
            <a:avLst/>
          </a:prstGeom>
          <a:noFill/>
          <a:ln w="9525">
            <a:noFill/>
            <a:miter lim="800000"/>
            <a:headEnd/>
            <a:tailEnd/>
          </a:ln>
        </p:spPr>
        <p:txBody>
          <a:bodyPr/>
          <a:lstStyle>
            <a:lvl1pPr marL="347663" indent="-347663" algn="l" rtl="0" eaLnBrk="0" fontAlgn="base" hangingPunct="0">
              <a:spcBef>
                <a:spcPct val="20000"/>
              </a:spcBef>
              <a:spcAft>
                <a:spcPct val="0"/>
              </a:spcAft>
              <a:buBlip>
                <a:blip r:embed="rId2"/>
              </a:buBlip>
              <a:defRPr lang="en-US" sz="2000" b="1">
                <a:solidFill>
                  <a:srgbClr val="262626"/>
                </a:solidFill>
                <a:latin typeface="+mn-lt"/>
                <a:ea typeface="ＭＳ Ｐゴシック" pitchFamily="-106" charset="-128"/>
                <a:cs typeface="ＭＳ Ｐゴシック" pitchFamily="-106" charset="-128"/>
              </a:defRPr>
            </a:lvl1pPr>
            <a:lvl2pPr marL="739775" indent="-277813" algn="l" rtl="0" eaLnBrk="0" fontAlgn="base" hangingPunct="0">
              <a:spcBef>
                <a:spcPct val="20000"/>
              </a:spcBef>
              <a:spcAft>
                <a:spcPct val="0"/>
              </a:spcAft>
              <a:buBlip>
                <a:blip r:embed="rId3"/>
              </a:buBlip>
              <a:defRPr lang="en-US" sz="2000">
                <a:solidFill>
                  <a:srgbClr val="262626"/>
                </a:solidFill>
                <a:latin typeface="+mn-lt"/>
                <a:ea typeface="ＭＳ Ｐゴシック" pitchFamily="-106" charset="-128"/>
                <a:cs typeface="+mn-cs"/>
              </a:defRPr>
            </a:lvl2pPr>
            <a:lvl3pPr marL="1082675" indent="-228600" algn="l" rtl="0" eaLnBrk="0" fontAlgn="base" hangingPunct="0">
              <a:spcBef>
                <a:spcPct val="20000"/>
              </a:spcBef>
              <a:spcAft>
                <a:spcPct val="0"/>
              </a:spcAft>
              <a:buBlip>
                <a:blip r:embed="rId2"/>
              </a:buBlip>
              <a:defRPr lang="en-US" sz="2000">
                <a:solidFill>
                  <a:srgbClr val="262626"/>
                </a:solidFill>
                <a:latin typeface="+mn-lt"/>
                <a:ea typeface="ＭＳ Ｐゴシック" pitchFamily="-106" charset="-128"/>
                <a:cs typeface="+mn-cs"/>
              </a:defRPr>
            </a:lvl3pPr>
            <a:lvl4pPr marL="1425575" indent="-228600" algn="l" rtl="0" eaLnBrk="0" fontAlgn="base" hangingPunct="0">
              <a:spcBef>
                <a:spcPct val="20000"/>
              </a:spcBef>
              <a:spcAft>
                <a:spcPct val="0"/>
              </a:spcAft>
              <a:buBlip>
                <a:blip r:embed="rId3"/>
              </a:buBlip>
              <a:defRPr lang="en-US" sz="1800">
                <a:solidFill>
                  <a:srgbClr val="262626"/>
                </a:solidFill>
                <a:latin typeface="+mn-lt"/>
                <a:ea typeface="ＭＳ Ｐゴシック" pitchFamily="-106" charset="-128"/>
                <a:cs typeface="+mn-cs"/>
              </a:defRPr>
            </a:lvl4pPr>
            <a:lvl5pPr marL="1719263" indent="-179388" algn="l" rtl="0" eaLnBrk="0" fontAlgn="base" hangingPunct="0">
              <a:spcBef>
                <a:spcPct val="20000"/>
              </a:spcBef>
              <a:spcAft>
                <a:spcPct val="0"/>
              </a:spcAft>
              <a:buClr>
                <a:srgbClr val="FF9900"/>
              </a:buClr>
              <a:buFont typeface="Arial" charset="0"/>
              <a:buBlip>
                <a:blip r:embed="rId2"/>
              </a:buBlip>
              <a:defRPr lang="en-US" sz="1800">
                <a:solidFill>
                  <a:srgbClr val="262626"/>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defRPr/>
            </a:pPr>
            <a:r>
              <a:rPr sz="2400" dirty="0"/>
              <a:t>Viewer Data Collection System for AMS</a:t>
            </a:r>
          </a:p>
          <a:p>
            <a:pPr lvl="1">
              <a:defRPr/>
            </a:pPr>
            <a:r>
              <a:rPr dirty="0"/>
              <a:t>Merge AMSDS and AMSDP to collect all events including diagnostic/failure events</a:t>
            </a:r>
          </a:p>
          <a:p>
            <a:pPr>
              <a:defRPr/>
            </a:pPr>
            <a:r>
              <a:rPr sz="2400" dirty="0" smtClean="0"/>
              <a:t>Viewer </a:t>
            </a:r>
            <a:r>
              <a:rPr sz="2400" dirty="0"/>
              <a:t>Data Distribution System for AMS</a:t>
            </a:r>
          </a:p>
          <a:p>
            <a:pPr lvl="1">
              <a:defRPr/>
            </a:pPr>
            <a:r>
              <a:rPr dirty="0"/>
              <a:t>Enrich data and generate eligible cards for Kantar, </a:t>
            </a:r>
            <a:r>
              <a:rPr dirty="0" err="1"/>
              <a:t>Rentrak</a:t>
            </a:r>
            <a:r>
              <a:rPr dirty="0"/>
              <a:t>, </a:t>
            </a:r>
            <a:r>
              <a:rPr dirty="0" err="1"/>
              <a:t>Invidi</a:t>
            </a:r>
            <a:r>
              <a:rPr dirty="0"/>
              <a:t>, DRE</a:t>
            </a:r>
          </a:p>
          <a:p>
            <a:pPr lvl="1">
              <a:defRPr/>
            </a:pPr>
            <a:r>
              <a:rPr dirty="0"/>
              <a:t>Aggregate hourly event data files for analysis by Kantar, </a:t>
            </a:r>
            <a:r>
              <a:rPr dirty="0" err="1"/>
              <a:t>Rentrak</a:t>
            </a:r>
            <a:r>
              <a:rPr dirty="0"/>
              <a:t>, </a:t>
            </a:r>
            <a:r>
              <a:rPr dirty="0" err="1"/>
              <a:t>Invidi</a:t>
            </a:r>
            <a:r>
              <a:rPr dirty="0"/>
              <a:t>, DRE</a:t>
            </a:r>
          </a:p>
          <a:p>
            <a:pPr lvl="1">
              <a:defRPr/>
            </a:pPr>
            <a:r>
              <a:rPr dirty="0"/>
              <a:t>Provide data </a:t>
            </a:r>
            <a:r>
              <a:rPr dirty="0" smtClean="0"/>
              <a:t>services to clients i.e. Recommendations, Sample Management Service, IT/BI, Business Objects, etc.</a:t>
            </a:r>
          </a:p>
          <a:p>
            <a:pPr lvl="1">
              <a:defRPr/>
            </a:pPr>
            <a:r>
              <a:rPr dirty="0" smtClean="0"/>
              <a:t>Data </a:t>
            </a:r>
            <a:r>
              <a:rPr dirty="0"/>
              <a:t>sources: HDFS (</a:t>
            </a:r>
            <a:r>
              <a:rPr dirty="0" smtClean="0"/>
              <a:t>AMS/ACCOUNT/DMS/GUIDE/CADS)</a:t>
            </a:r>
            <a:endParaRPr dirty="0"/>
          </a:p>
          <a:p>
            <a:pPr marL="0" indent="0">
              <a:buFontTx/>
              <a:buNone/>
              <a:defRPr/>
            </a:pPr>
            <a:endParaRPr sz="2400" dirty="0" smtClean="0"/>
          </a:p>
          <a:p>
            <a:pPr>
              <a:defRPr/>
            </a:pPr>
            <a:endParaRPr sz="2400" dirty="0" smtClean="0"/>
          </a:p>
          <a:p>
            <a:pPr marL="0" indent="0">
              <a:buFontTx/>
              <a:buNone/>
              <a:defRPr/>
            </a:pPr>
            <a:endParaRPr sz="2400" dirty="0"/>
          </a:p>
        </p:txBody>
      </p:sp>
      <p:sp>
        <p:nvSpPr>
          <p:cNvPr id="1024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AF30CD71-5838-48E5-A434-697849F02967}" type="slidenum">
              <a:rPr lang="en-US" altLang="en-US" sz="1200" b="0" smtClean="0">
                <a:solidFill>
                  <a:srgbClr val="898989"/>
                </a:solidFill>
              </a:rPr>
              <a:pPr eaLnBrk="1" hangingPunct="1">
                <a:spcBef>
                  <a:spcPct val="0"/>
                </a:spcBef>
                <a:buFontTx/>
                <a:buNone/>
              </a:pPr>
              <a:t>56</a:t>
            </a:fld>
            <a:endParaRPr lang="en-US" altLang="en-US" sz="1200" b="0" smtClean="0">
              <a:solidFill>
                <a:srgbClr val="898989"/>
              </a:solidFill>
            </a:endParaRPr>
          </a:p>
        </p:txBody>
      </p:sp>
    </p:spTree>
    <p:extLst>
      <p:ext uri="{BB962C8B-B14F-4D97-AF65-F5344CB8AC3E}">
        <p14:creationId xmlns:p14="http://schemas.microsoft.com/office/powerpoint/2010/main" val="1719356371"/>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04800" y="0"/>
            <a:ext cx="8229600" cy="685800"/>
          </a:xfrm>
        </p:spPr>
        <p:txBody>
          <a:bodyPr/>
          <a:lstStyle/>
          <a:p>
            <a:r>
              <a:rPr lang="en-US" altLang="en-US" smtClean="0">
                <a:solidFill>
                  <a:schemeClr val="bg1"/>
                </a:solidFill>
                <a:ea typeface="ＭＳ Ｐゴシック" pitchFamily="34" charset="-128"/>
              </a:rPr>
              <a:t>AMS High Level Design</a:t>
            </a:r>
          </a:p>
        </p:txBody>
      </p:sp>
      <p:pic>
        <p:nvPicPr>
          <p:cNvPr id="1126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1446213"/>
            <a:ext cx="869315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30EF1403-D2AA-4E7C-9AF9-BF92B25875B2}" type="slidenum">
              <a:rPr lang="en-US" altLang="en-US" sz="1200" b="0" smtClean="0">
                <a:solidFill>
                  <a:srgbClr val="898989"/>
                </a:solidFill>
              </a:rPr>
              <a:pPr eaLnBrk="1" hangingPunct="1">
                <a:spcBef>
                  <a:spcPct val="0"/>
                </a:spcBef>
                <a:buFontTx/>
                <a:buNone/>
              </a:pPr>
              <a:t>57</a:t>
            </a:fld>
            <a:endParaRPr lang="en-US" altLang="en-US" sz="1200" b="0" smtClean="0">
              <a:solidFill>
                <a:srgbClr val="898989"/>
              </a:solidFill>
            </a:endParaRPr>
          </a:p>
        </p:txBody>
      </p:sp>
    </p:spTree>
    <p:extLst>
      <p:ext uri="{BB962C8B-B14F-4D97-AF65-F5344CB8AC3E}">
        <p14:creationId xmlns:p14="http://schemas.microsoft.com/office/powerpoint/2010/main" val="90689521"/>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04800" y="0"/>
            <a:ext cx="8229600" cy="685800"/>
          </a:xfrm>
        </p:spPr>
        <p:txBody>
          <a:bodyPr/>
          <a:lstStyle/>
          <a:p>
            <a:r>
              <a:rPr lang="en-US" altLang="en-US" dirty="0" smtClean="0">
                <a:solidFill>
                  <a:schemeClr val="bg1"/>
                </a:solidFill>
                <a:ea typeface="ＭＳ Ｐゴシック" pitchFamily="34" charset="-128"/>
              </a:rPr>
              <a:t>VDCS – DIS AMS Adapter</a:t>
            </a:r>
          </a:p>
        </p:txBody>
      </p:sp>
      <p:pic>
        <p:nvPicPr>
          <p:cNvPr id="122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34413"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924B3909-8FC9-4959-A6CE-993CCF175FF7}" type="slidenum">
              <a:rPr lang="en-US" altLang="en-US" sz="1200" b="0" smtClean="0">
                <a:solidFill>
                  <a:srgbClr val="898989"/>
                </a:solidFill>
              </a:rPr>
              <a:pPr eaLnBrk="1" hangingPunct="1">
                <a:spcBef>
                  <a:spcPct val="0"/>
                </a:spcBef>
                <a:buFontTx/>
                <a:buNone/>
              </a:pPr>
              <a:t>58</a:t>
            </a:fld>
            <a:endParaRPr lang="en-US" altLang="en-US" sz="1200" b="0" smtClean="0">
              <a:solidFill>
                <a:srgbClr val="898989"/>
              </a:solidFill>
            </a:endParaRPr>
          </a:p>
        </p:txBody>
      </p:sp>
    </p:spTree>
    <p:extLst>
      <p:ext uri="{BB962C8B-B14F-4D97-AF65-F5344CB8AC3E}">
        <p14:creationId xmlns:p14="http://schemas.microsoft.com/office/powerpoint/2010/main" val="387693194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04800" y="0"/>
            <a:ext cx="8229600" cy="685800"/>
          </a:xfrm>
        </p:spPr>
        <p:txBody>
          <a:bodyPr/>
          <a:lstStyle/>
          <a:p>
            <a:r>
              <a:rPr lang="en-US" altLang="en-US" dirty="0" smtClean="0">
                <a:solidFill>
                  <a:schemeClr val="bg1"/>
                </a:solidFill>
                <a:ea typeface="ＭＳ Ｐゴシック" pitchFamily="34" charset="-128"/>
              </a:rPr>
              <a:t>VDCS - AMS Data Collection</a:t>
            </a:r>
          </a:p>
        </p:txBody>
      </p:sp>
      <p:sp>
        <p:nvSpPr>
          <p:cNvPr id="1331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C62A5CAC-542B-4A6E-BFD9-6CC89CE90F7C}" type="slidenum">
              <a:rPr lang="en-US" altLang="en-US" sz="1200" b="0" smtClean="0">
                <a:solidFill>
                  <a:srgbClr val="898989"/>
                </a:solidFill>
              </a:rPr>
              <a:pPr eaLnBrk="1" hangingPunct="1">
                <a:spcBef>
                  <a:spcPct val="0"/>
                </a:spcBef>
                <a:buFontTx/>
                <a:buNone/>
              </a:pPr>
              <a:t>59</a:t>
            </a:fld>
            <a:endParaRPr lang="en-US" altLang="en-US" sz="1200" b="0" smtClean="0">
              <a:solidFill>
                <a:srgbClr val="898989"/>
              </a:solidFill>
            </a:endParaRPr>
          </a:p>
        </p:txBody>
      </p:sp>
      <p:pic>
        <p:nvPicPr>
          <p:cNvPr id="133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296988"/>
            <a:ext cx="7851775" cy="505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999401"/>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lstStyle/>
          <a:p>
            <a:r>
              <a:rPr lang="en-US" dirty="0" smtClean="0">
                <a:solidFill>
                  <a:schemeClr val="bg1"/>
                </a:solidFill>
              </a:rPr>
              <a:t>Use Cases</a:t>
            </a:r>
            <a:endParaRPr lang="en-US" dirty="0">
              <a:solidFill>
                <a:schemeClr val="bg1"/>
              </a:solidFill>
            </a:endParaRPr>
          </a:p>
        </p:txBody>
      </p:sp>
      <p:sp>
        <p:nvSpPr>
          <p:cNvPr id="3" name="Content Placeholder 2"/>
          <p:cNvSpPr>
            <a:spLocks noGrp="1"/>
          </p:cNvSpPr>
          <p:nvPr>
            <p:ph sz="half" idx="1"/>
          </p:nvPr>
        </p:nvSpPr>
        <p:spPr>
          <a:xfrm>
            <a:off x="228600" y="685800"/>
            <a:ext cx="8229600" cy="5181600"/>
          </a:xfrm>
        </p:spPr>
        <p:txBody>
          <a:bodyPr/>
          <a:lstStyle/>
          <a:p>
            <a:r>
              <a:rPr lang="en-US" sz="1800" dirty="0" smtClean="0"/>
              <a:t>What's </a:t>
            </a:r>
            <a:r>
              <a:rPr lang="en-US" sz="1800" dirty="0"/>
              <a:t>popular (popular across all DIRECTV platforms</a:t>
            </a:r>
            <a:r>
              <a:rPr lang="en-US" sz="1800" dirty="0" smtClean="0"/>
              <a:t>)</a:t>
            </a:r>
          </a:p>
          <a:p>
            <a:pPr lvl="1"/>
            <a:r>
              <a:rPr lang="en-US" sz="1800" dirty="0" smtClean="0"/>
              <a:t>Use the past popularity and apply them to 14 day Guide.</a:t>
            </a:r>
          </a:p>
          <a:p>
            <a:pPr lvl="1"/>
            <a:r>
              <a:rPr lang="en-US" sz="1800" dirty="0" smtClean="0"/>
              <a:t>Not personalized – every user sees the same list based on popularity</a:t>
            </a:r>
            <a:endParaRPr lang="en-US" sz="1800" dirty="0"/>
          </a:p>
          <a:p>
            <a:r>
              <a:rPr lang="en-US" sz="1800" dirty="0"/>
              <a:t>Household based recommendations </a:t>
            </a:r>
            <a:r>
              <a:rPr lang="en-US" sz="1800" dirty="0" smtClean="0"/>
              <a:t>(Account and Master Profile Level)</a:t>
            </a:r>
          </a:p>
          <a:p>
            <a:pPr lvl="1"/>
            <a:r>
              <a:rPr lang="en-US" sz="1800" dirty="0" smtClean="0"/>
              <a:t>Based on what you watched</a:t>
            </a:r>
          </a:p>
          <a:p>
            <a:pPr lvl="1"/>
            <a:r>
              <a:rPr lang="en-US" sz="1800" dirty="0" smtClean="0"/>
              <a:t>Based on your taste</a:t>
            </a:r>
          </a:p>
          <a:p>
            <a:pPr lvl="1"/>
            <a:r>
              <a:rPr lang="en-US" sz="1800" dirty="0" smtClean="0"/>
              <a:t>Generic movie recommendations</a:t>
            </a:r>
          </a:p>
          <a:p>
            <a:pPr lvl="1"/>
            <a:r>
              <a:rPr lang="en-US" sz="1800" dirty="0" smtClean="0"/>
              <a:t>Generic TV series recommendations</a:t>
            </a:r>
          </a:p>
          <a:p>
            <a:pPr lvl="1"/>
            <a:r>
              <a:rPr lang="en-US" sz="1800" dirty="0" smtClean="0"/>
              <a:t>Sports recommendations</a:t>
            </a:r>
          </a:p>
          <a:p>
            <a:pPr lvl="1"/>
            <a:r>
              <a:rPr lang="en-US" sz="1800" dirty="0" smtClean="0"/>
              <a:t>Personalized – based on viewing history of a user</a:t>
            </a:r>
          </a:p>
          <a:p>
            <a:r>
              <a:rPr lang="en-US" sz="1800" dirty="0" smtClean="0"/>
              <a:t>Platforms</a:t>
            </a:r>
            <a:endParaRPr lang="en-US" sz="1800" dirty="0"/>
          </a:p>
          <a:p>
            <a:pPr lvl="1"/>
            <a:r>
              <a:rPr lang="en-US" sz="1800" dirty="0"/>
              <a:t>Mobile/Dotcom using REST APIs</a:t>
            </a:r>
          </a:p>
          <a:p>
            <a:pPr lvl="1"/>
            <a:r>
              <a:rPr lang="en-US" sz="1800" dirty="0"/>
              <a:t>STB using </a:t>
            </a:r>
            <a:r>
              <a:rPr lang="en-US" sz="1800" dirty="0" smtClean="0"/>
              <a:t>RAS/APG</a:t>
            </a:r>
          </a:p>
          <a:p>
            <a:r>
              <a:rPr lang="en-US" sz="1800" dirty="0" smtClean="0"/>
              <a:t>Response Events Report – feedback from clients in response to recommendations</a:t>
            </a: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6</a:t>
            </a:fld>
            <a:endParaRPr lang="en-US" dirty="0"/>
          </a:p>
        </p:txBody>
      </p:sp>
    </p:spTree>
    <p:extLst>
      <p:ext uri="{BB962C8B-B14F-4D97-AF65-F5344CB8AC3E}">
        <p14:creationId xmlns:p14="http://schemas.microsoft.com/office/powerpoint/2010/main" val="14343594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4800" y="0"/>
            <a:ext cx="8229600" cy="685800"/>
          </a:xfrm>
        </p:spPr>
        <p:txBody>
          <a:bodyPr/>
          <a:lstStyle/>
          <a:p>
            <a:r>
              <a:rPr lang="en-US" altLang="en-US" dirty="0" smtClean="0">
                <a:solidFill>
                  <a:schemeClr val="bg1"/>
                </a:solidFill>
                <a:ea typeface="ＭＳ Ｐゴシック" pitchFamily="34" charset="-128"/>
              </a:rPr>
              <a:t>VDCS - AMS Data Collection</a:t>
            </a:r>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219200"/>
            <a:ext cx="826611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244F1CA2-357A-4A8F-97C9-E5685D1B1E38}" type="slidenum">
              <a:rPr lang="en-US" altLang="en-US" sz="1200" b="0" smtClean="0">
                <a:solidFill>
                  <a:srgbClr val="898989"/>
                </a:solidFill>
              </a:rPr>
              <a:pPr eaLnBrk="1" hangingPunct="1">
                <a:spcBef>
                  <a:spcPct val="0"/>
                </a:spcBef>
                <a:buFontTx/>
                <a:buNone/>
              </a:pPr>
              <a:t>60</a:t>
            </a:fld>
            <a:endParaRPr lang="en-US" altLang="en-US" sz="1200" b="0" smtClean="0">
              <a:solidFill>
                <a:srgbClr val="898989"/>
              </a:solidFill>
            </a:endParaRPr>
          </a:p>
        </p:txBody>
      </p:sp>
    </p:spTree>
    <p:extLst>
      <p:ext uri="{BB962C8B-B14F-4D97-AF65-F5344CB8AC3E}">
        <p14:creationId xmlns:p14="http://schemas.microsoft.com/office/powerpoint/2010/main" val="3240827029"/>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Data Ingestion Layer</a:t>
            </a:r>
            <a:r>
              <a:rPr lang="en-US" altLang="en-US" smtClean="0">
                <a:ea typeface="ＭＳ Ｐゴシック" pitchFamily="34" charset="-128"/>
              </a:rPr>
              <a:t>ayer</a:t>
            </a:r>
          </a:p>
        </p:txBody>
      </p:sp>
      <p:sp>
        <p:nvSpPr>
          <p:cNvPr id="15363" name="Content Placeholder 2"/>
          <p:cNvSpPr>
            <a:spLocks noGrp="1"/>
          </p:cNvSpPr>
          <p:nvPr>
            <p:ph sz="half" idx="1"/>
          </p:nvPr>
        </p:nvSpPr>
        <p:spPr>
          <a:xfrm>
            <a:off x="457200" y="762000"/>
            <a:ext cx="8382000" cy="5943600"/>
          </a:xfrm>
        </p:spPr>
        <p:txBody>
          <a:bodyPr/>
          <a:lstStyle/>
          <a:p>
            <a:r>
              <a:rPr altLang="en-US" dirty="0" smtClean="0">
                <a:ea typeface="ＭＳ Ｐゴシック" pitchFamily="34" charset="-128"/>
              </a:rPr>
              <a:t>Flume ingestion</a:t>
            </a:r>
          </a:p>
          <a:p>
            <a:pPr lvl="1"/>
            <a:r>
              <a:rPr altLang="en-US" dirty="0" smtClean="0">
                <a:ea typeface="ＭＳ Ｐゴシック" pitchFamily="34" charset="-128"/>
              </a:rPr>
              <a:t>DIS will forward HTTP posts to Flume AMS agents</a:t>
            </a:r>
          </a:p>
          <a:p>
            <a:pPr lvl="2"/>
            <a:r>
              <a:rPr altLang="en-US" dirty="0" err="1" smtClean="0">
                <a:ea typeface="ＭＳ Ｐゴシック" pitchFamily="34" charset="-128"/>
              </a:rPr>
              <a:t>XMLHTTPSource</a:t>
            </a:r>
            <a:r>
              <a:rPr altLang="en-US" dirty="0" smtClean="0">
                <a:ea typeface="ＭＳ Ｐゴシック" pitchFamily="34" charset="-128"/>
              </a:rPr>
              <a:t> will be used to process HTTP post requests</a:t>
            </a:r>
          </a:p>
          <a:p>
            <a:pPr lvl="1"/>
            <a:r>
              <a:rPr altLang="en-US" dirty="0" smtClean="0">
                <a:ea typeface="ＭＳ Ｐゴシック" pitchFamily="34" charset="-128"/>
              </a:rPr>
              <a:t>For performance, multiple instances of AMS Agents will be hosted across multiple nodes and will use a common collector.</a:t>
            </a:r>
          </a:p>
          <a:p>
            <a:pPr lvl="1"/>
            <a:r>
              <a:rPr altLang="en-US" dirty="0" smtClean="0">
                <a:ea typeface="ＭＳ Ｐゴシック" pitchFamily="34" charset="-128"/>
              </a:rPr>
              <a:t>Three channels will be created for different data sinks (2 </a:t>
            </a:r>
            <a:r>
              <a:rPr altLang="en-US" dirty="0" err="1" smtClean="0">
                <a:ea typeface="ＭＳ Ｐゴシック" pitchFamily="34" charset="-128"/>
              </a:rPr>
              <a:t>HDFS</a:t>
            </a:r>
            <a:r>
              <a:rPr altLang="en-US" dirty="0" smtClean="0">
                <a:ea typeface="ＭＳ Ｐゴシック" pitchFamily="34" charset="-128"/>
              </a:rPr>
              <a:t>, 1 HTTP)</a:t>
            </a:r>
          </a:p>
          <a:p>
            <a:pPr lvl="1"/>
            <a:r>
              <a:rPr altLang="en-US" dirty="0" smtClean="0">
                <a:ea typeface="ＭＳ Ｐゴシック" pitchFamily="34" charset="-128"/>
              </a:rPr>
              <a:t>Agent will be configured based on channel requirements</a:t>
            </a:r>
          </a:p>
          <a:p>
            <a:pPr lvl="1"/>
            <a:r>
              <a:rPr altLang="en-US" dirty="0" smtClean="0">
                <a:ea typeface="ＭＳ Ｐゴシック" pitchFamily="34" charset="-128"/>
              </a:rPr>
              <a:t>File based channels will be used for durable messages</a:t>
            </a:r>
          </a:p>
          <a:p>
            <a:r>
              <a:rPr altLang="en-US" dirty="0" err="1" smtClean="0">
                <a:ea typeface="ＭＳ Ｐゴシック" pitchFamily="34" charset="-128"/>
              </a:rPr>
              <a:t>HDFS</a:t>
            </a:r>
            <a:r>
              <a:rPr altLang="en-US" dirty="0" smtClean="0">
                <a:ea typeface="ＭＳ Ｐゴシック" pitchFamily="34" charset="-128"/>
              </a:rPr>
              <a:t> Sink</a:t>
            </a:r>
          </a:p>
          <a:p>
            <a:pPr lvl="1"/>
            <a:r>
              <a:rPr altLang="en-US" dirty="0" smtClean="0">
                <a:ea typeface="ＭＳ Ｐゴシック" pitchFamily="34" charset="-128"/>
              </a:rPr>
              <a:t>Custom </a:t>
            </a:r>
            <a:r>
              <a:rPr altLang="en-US" dirty="0" err="1" smtClean="0">
                <a:ea typeface="ＭＳ Ｐゴシック" pitchFamily="34" charset="-128"/>
              </a:rPr>
              <a:t>HDFS</a:t>
            </a:r>
            <a:r>
              <a:rPr altLang="en-US" dirty="0" smtClean="0">
                <a:ea typeface="ＭＳ Ｐゴシック" pitchFamily="34" charset="-128"/>
              </a:rPr>
              <a:t> sink will be used to store batched raw data </a:t>
            </a:r>
            <a:r>
              <a:rPr altLang="en-US" dirty="0" err="1" smtClean="0">
                <a:ea typeface="ＭＳ Ｐゴシック" pitchFamily="34" charset="-128"/>
              </a:rPr>
              <a:t>XMLs</a:t>
            </a:r>
            <a:r>
              <a:rPr altLang="en-US" dirty="0" smtClean="0">
                <a:ea typeface="ＭＳ Ｐゴシック" pitchFamily="34" charset="-128"/>
              </a:rPr>
              <a:t> in “archived” directory</a:t>
            </a:r>
          </a:p>
          <a:p>
            <a:pPr lvl="1"/>
            <a:r>
              <a:rPr altLang="en-US" dirty="0" smtClean="0">
                <a:ea typeface="ＭＳ Ｐゴシック" pitchFamily="34" charset="-128"/>
              </a:rPr>
              <a:t>Flattened events will be stored in ‘raw’ directory which will be partitioned by log insert time.  The folder structure used will partition data by date, and that date can be configured as log insert time.</a:t>
            </a:r>
          </a:p>
          <a:p>
            <a:r>
              <a:rPr altLang="en-US" sz="1800" dirty="0" smtClean="0">
                <a:ea typeface="ＭＳ Ｐゴシック" pitchFamily="34" charset="-128"/>
              </a:rPr>
              <a:t>HTTP Sink</a:t>
            </a:r>
          </a:p>
          <a:p>
            <a:pPr lvl="1"/>
            <a:r>
              <a:rPr altLang="en-US" dirty="0" smtClean="0">
                <a:ea typeface="ＭＳ Ｐゴシック" pitchFamily="34" charset="-128"/>
              </a:rPr>
              <a:t>Custom Http Sink will post HTTP requests to VDDS </a:t>
            </a:r>
            <a:r>
              <a:rPr altLang="en-US" dirty="0" err="1" smtClean="0">
                <a:ea typeface="ＭＳ Ｐゴシック" pitchFamily="34" charset="-128"/>
              </a:rPr>
              <a:t>OSB</a:t>
            </a:r>
            <a:r>
              <a:rPr altLang="en-US" dirty="0" smtClean="0">
                <a:ea typeface="ＭＳ Ｐゴシック" pitchFamily="34" charset="-128"/>
              </a:rPr>
              <a:t> component</a:t>
            </a:r>
          </a:p>
          <a:p>
            <a:endParaRPr altLang="en-US" dirty="0" smtClean="0">
              <a:ea typeface="ＭＳ Ｐゴシック" pitchFamily="34" charset="-128"/>
            </a:endParaRPr>
          </a:p>
        </p:txBody>
      </p:sp>
      <p:sp>
        <p:nvSpPr>
          <p:cNvPr id="1536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31BE50A1-E22E-4C0E-8B0C-EC5720493C8D}" type="slidenum">
              <a:rPr lang="en-US" altLang="en-US" sz="1200" b="0" smtClean="0">
                <a:solidFill>
                  <a:srgbClr val="898989"/>
                </a:solidFill>
              </a:rPr>
              <a:pPr eaLnBrk="1" hangingPunct="1">
                <a:spcBef>
                  <a:spcPct val="0"/>
                </a:spcBef>
                <a:buFontTx/>
                <a:buNone/>
              </a:pPr>
              <a:t>61</a:t>
            </a:fld>
            <a:endParaRPr lang="en-US" altLang="en-US" sz="1200" b="0" smtClean="0">
              <a:solidFill>
                <a:srgbClr val="898989"/>
              </a:solidFill>
            </a:endParaRPr>
          </a:p>
        </p:txBody>
      </p:sp>
    </p:spTree>
    <p:extLst>
      <p:ext uri="{BB962C8B-B14F-4D97-AF65-F5344CB8AC3E}">
        <p14:creationId xmlns:p14="http://schemas.microsoft.com/office/powerpoint/2010/main" val="3547298658"/>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HDFS for AMSLogEvent Data</a:t>
            </a:r>
            <a:endParaRPr lang="en-US" altLang="en-US" smtClean="0">
              <a:ea typeface="ＭＳ Ｐゴシック" pitchFamily="34" charset="-128"/>
            </a:endParaRPr>
          </a:p>
        </p:txBody>
      </p:sp>
      <p:pic>
        <p:nvPicPr>
          <p:cNvPr id="16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2259013"/>
            <a:ext cx="9077325"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41357517-3CBC-4300-9B88-5ABF29331826}" type="slidenum">
              <a:rPr lang="en-US" altLang="en-US" sz="1200" b="0" smtClean="0">
                <a:solidFill>
                  <a:srgbClr val="898989"/>
                </a:solidFill>
              </a:rPr>
              <a:pPr eaLnBrk="1" hangingPunct="1">
                <a:spcBef>
                  <a:spcPct val="0"/>
                </a:spcBef>
                <a:buFontTx/>
                <a:buNone/>
              </a:pPr>
              <a:t>62</a:t>
            </a:fld>
            <a:endParaRPr lang="en-US" altLang="en-US" sz="1200" b="0" smtClean="0">
              <a:solidFill>
                <a:srgbClr val="898989"/>
              </a:solidFill>
            </a:endParaRPr>
          </a:p>
        </p:txBody>
      </p:sp>
    </p:spTree>
    <p:extLst>
      <p:ext uri="{BB962C8B-B14F-4D97-AF65-F5344CB8AC3E}">
        <p14:creationId xmlns:p14="http://schemas.microsoft.com/office/powerpoint/2010/main" val="360360158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HDFS for Card</a:t>
            </a:r>
            <a:endParaRPr lang="en-US" altLang="en-US" smtClean="0">
              <a:ea typeface="ＭＳ Ｐゴシック" pitchFamily="34" charset="-128"/>
            </a:endParaRPr>
          </a:p>
        </p:txBody>
      </p:sp>
      <p:pic>
        <p:nvPicPr>
          <p:cNvPr id="174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 y="2233613"/>
            <a:ext cx="9053513"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894F547E-8FAA-4BE9-85F4-D96FAB006A9B}" type="slidenum">
              <a:rPr lang="en-US" altLang="en-US" sz="1200" b="0" smtClean="0">
                <a:solidFill>
                  <a:srgbClr val="898989"/>
                </a:solidFill>
              </a:rPr>
              <a:pPr eaLnBrk="1" hangingPunct="1">
                <a:spcBef>
                  <a:spcPct val="0"/>
                </a:spcBef>
                <a:buFontTx/>
                <a:buNone/>
              </a:pPr>
              <a:t>63</a:t>
            </a:fld>
            <a:endParaRPr lang="en-US" altLang="en-US" sz="1200" b="0" smtClean="0">
              <a:solidFill>
                <a:srgbClr val="898989"/>
              </a:solidFill>
            </a:endParaRPr>
          </a:p>
        </p:txBody>
      </p:sp>
    </p:spTree>
    <p:extLst>
      <p:ext uri="{BB962C8B-B14F-4D97-AF65-F5344CB8AC3E}">
        <p14:creationId xmlns:p14="http://schemas.microsoft.com/office/powerpoint/2010/main" val="1569020574"/>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ea typeface="ＭＳ Ｐゴシック" pitchFamily="34" charset="-128"/>
              </a:rPr>
              <a:t>Migration of Account Database</a:t>
            </a:r>
          </a:p>
        </p:txBody>
      </p:sp>
      <p:sp>
        <p:nvSpPr>
          <p:cNvPr id="18435" name="Content Placeholder 4"/>
          <p:cNvSpPr>
            <a:spLocks noGrp="1"/>
          </p:cNvSpPr>
          <p:nvPr>
            <p:ph sz="half" idx="1"/>
          </p:nvPr>
        </p:nvSpPr>
        <p:spPr>
          <a:xfrm>
            <a:off x="457200" y="1600200"/>
            <a:ext cx="8229600" cy="4525963"/>
          </a:xfrm>
        </p:spPr>
        <p:txBody>
          <a:bodyPr/>
          <a:lstStyle/>
          <a:p>
            <a:r>
              <a:rPr altLang="en-US" sz="2400" b="0" smtClean="0">
                <a:ea typeface="ＭＳ Ｐゴシック" pitchFamily="34" charset="-128"/>
              </a:rPr>
              <a:t>Source is UPDA which gets data from  IT</a:t>
            </a:r>
          </a:p>
          <a:p>
            <a:r>
              <a:rPr altLang="en-US" sz="2400" b="0" smtClean="0">
                <a:ea typeface="ＭＳ Ｐゴシック" pitchFamily="34" charset="-128"/>
              </a:rPr>
              <a:t>Data is migrated from file dump extract</a:t>
            </a:r>
          </a:p>
          <a:p>
            <a:r>
              <a:rPr altLang="en-US" sz="2400" b="0" smtClean="0">
                <a:ea typeface="ＭＳ Ｐゴシック" pitchFamily="34" charset="-128"/>
              </a:rPr>
              <a:t>JSON format into HDFS tables</a:t>
            </a:r>
          </a:p>
          <a:p>
            <a:endParaRPr altLang="en-US" b="0" smtClean="0">
              <a:ea typeface="ＭＳ Ｐゴシック" pitchFamily="34" charset="-128"/>
            </a:endParaRPr>
          </a:p>
        </p:txBody>
      </p:sp>
      <p:sp>
        <p:nvSpPr>
          <p:cNvPr id="1843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18525451-6033-4747-9E59-B10B5C8966CA}" type="slidenum">
              <a:rPr lang="en-US" altLang="en-US" sz="1200" b="0" smtClean="0">
                <a:solidFill>
                  <a:srgbClr val="898989"/>
                </a:solidFill>
              </a:rPr>
              <a:pPr eaLnBrk="1" hangingPunct="1">
                <a:spcBef>
                  <a:spcPct val="0"/>
                </a:spcBef>
                <a:buFontTx/>
                <a:buNone/>
              </a:pPr>
              <a:t>64</a:t>
            </a:fld>
            <a:endParaRPr lang="en-US" altLang="en-US" sz="1200" b="0" smtClean="0">
              <a:solidFill>
                <a:srgbClr val="898989"/>
              </a:solidFill>
            </a:endParaRPr>
          </a:p>
        </p:txBody>
      </p:sp>
    </p:spTree>
    <p:extLst>
      <p:ext uri="{BB962C8B-B14F-4D97-AF65-F5344CB8AC3E}">
        <p14:creationId xmlns:p14="http://schemas.microsoft.com/office/powerpoint/2010/main" val="2775738229"/>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HDFS for Account/Profile</a:t>
            </a:r>
            <a:endParaRPr lang="en-US" altLang="en-US" smtClean="0">
              <a:ea typeface="ＭＳ Ｐゴシック" pitchFamily="34" charset="-128"/>
            </a:endParaRPr>
          </a:p>
        </p:txBody>
      </p:sp>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3944938"/>
            <a:ext cx="9053513" cy="257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1149350"/>
            <a:ext cx="9053512"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4"/>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5"/>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4"/>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5"/>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4"/>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6CEAA2BB-9EB5-4FCA-ABDE-DC90CB19AF6A}" type="slidenum">
              <a:rPr lang="en-US" altLang="en-US" sz="1200" b="0" smtClean="0">
                <a:solidFill>
                  <a:srgbClr val="898989"/>
                </a:solidFill>
              </a:rPr>
              <a:pPr eaLnBrk="1" hangingPunct="1">
                <a:spcBef>
                  <a:spcPct val="0"/>
                </a:spcBef>
                <a:buFontTx/>
                <a:buNone/>
              </a:pPr>
              <a:t>65</a:t>
            </a:fld>
            <a:endParaRPr lang="en-US" altLang="en-US" sz="1200" b="0" smtClean="0">
              <a:solidFill>
                <a:srgbClr val="898989"/>
              </a:solidFill>
            </a:endParaRPr>
          </a:p>
        </p:txBody>
      </p:sp>
    </p:spTree>
    <p:extLst>
      <p:ext uri="{BB962C8B-B14F-4D97-AF65-F5344CB8AC3E}">
        <p14:creationId xmlns:p14="http://schemas.microsoft.com/office/powerpoint/2010/main" val="334414189"/>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HDFS for Receiver/Role </a:t>
            </a:r>
            <a:endParaRPr lang="en-US" altLang="en-US" smtClean="0">
              <a:ea typeface="ＭＳ Ｐゴシック" pitchFamily="34" charset="-128"/>
            </a:endParaRP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1143000"/>
            <a:ext cx="9053513"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3962400"/>
            <a:ext cx="9053513"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4"/>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5"/>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4"/>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5"/>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4"/>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D2ACFD02-8D84-4418-888C-6A8DE50C3125}" type="slidenum">
              <a:rPr lang="en-US" altLang="en-US" sz="1200" b="0" smtClean="0">
                <a:solidFill>
                  <a:srgbClr val="898989"/>
                </a:solidFill>
              </a:rPr>
              <a:pPr eaLnBrk="1" hangingPunct="1">
                <a:spcBef>
                  <a:spcPct val="0"/>
                </a:spcBef>
                <a:buFontTx/>
                <a:buNone/>
              </a:pPr>
              <a:t>66</a:t>
            </a:fld>
            <a:endParaRPr lang="en-US" altLang="en-US" sz="1200" b="0" smtClean="0">
              <a:solidFill>
                <a:srgbClr val="898989"/>
              </a:solidFill>
            </a:endParaRPr>
          </a:p>
        </p:txBody>
      </p:sp>
    </p:spTree>
    <p:extLst>
      <p:ext uri="{BB962C8B-B14F-4D97-AF65-F5344CB8AC3E}">
        <p14:creationId xmlns:p14="http://schemas.microsoft.com/office/powerpoint/2010/main" val="1779715321"/>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609600"/>
          </a:xfrm>
        </p:spPr>
        <p:txBody>
          <a:bodyPr/>
          <a:lstStyle/>
          <a:p>
            <a:r>
              <a:rPr lang="en-US" altLang="en-US" smtClean="0">
                <a:solidFill>
                  <a:schemeClr val="bg1"/>
                </a:solidFill>
                <a:ea typeface="ＭＳ Ｐゴシック" pitchFamily="34" charset="-128"/>
              </a:rPr>
              <a:t>HDFS for Right/ProductPackage</a:t>
            </a:r>
            <a:endParaRPr lang="en-US" altLang="en-US" smtClean="0">
              <a:ea typeface="ＭＳ Ｐゴシック" pitchFamily="34" charset="-128"/>
            </a:endParaRP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 y="1066800"/>
            <a:ext cx="9053513"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8" y="3810000"/>
            <a:ext cx="9053512"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4"/>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5"/>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4"/>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5"/>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4"/>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4"/>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7F552538-2298-4F82-A1C3-726A3B7780B2}" type="slidenum">
              <a:rPr lang="en-US" altLang="en-US" sz="1200" b="0" smtClean="0">
                <a:solidFill>
                  <a:srgbClr val="898989"/>
                </a:solidFill>
              </a:rPr>
              <a:pPr eaLnBrk="1" hangingPunct="1">
                <a:spcBef>
                  <a:spcPct val="0"/>
                </a:spcBef>
                <a:buFontTx/>
                <a:buNone/>
              </a:pPr>
              <a:t>67</a:t>
            </a:fld>
            <a:endParaRPr lang="en-US" altLang="en-US" sz="1200" b="0" smtClean="0">
              <a:solidFill>
                <a:srgbClr val="898989"/>
              </a:solidFill>
            </a:endParaRPr>
          </a:p>
        </p:txBody>
      </p:sp>
    </p:spTree>
    <p:extLst>
      <p:ext uri="{BB962C8B-B14F-4D97-AF65-F5344CB8AC3E}">
        <p14:creationId xmlns:p14="http://schemas.microsoft.com/office/powerpoint/2010/main" val="632007223"/>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0"/>
            <a:ext cx="8229600" cy="533400"/>
          </a:xfrm>
        </p:spPr>
        <p:txBody>
          <a:bodyPr/>
          <a:lstStyle/>
          <a:p>
            <a:r>
              <a:rPr lang="en-US" altLang="en-US" dirty="0" smtClean="0">
                <a:solidFill>
                  <a:schemeClr val="bg1"/>
                </a:solidFill>
                <a:ea typeface="ＭＳ Ｐゴシック" pitchFamily="34" charset="-128"/>
              </a:rPr>
              <a:t>VDDS - AMS Data Distribution</a:t>
            </a:r>
          </a:p>
        </p:txBody>
      </p:sp>
      <p:sp>
        <p:nvSpPr>
          <p:cNvPr id="22531" name="Content Placeholder 2"/>
          <p:cNvSpPr>
            <a:spLocks noGrp="1"/>
          </p:cNvSpPr>
          <p:nvPr>
            <p:ph sz="half" idx="1"/>
          </p:nvPr>
        </p:nvSpPr>
        <p:spPr>
          <a:xfrm>
            <a:off x="457200" y="762000"/>
            <a:ext cx="8382000" cy="5791200"/>
          </a:xfrm>
        </p:spPr>
        <p:txBody>
          <a:bodyPr/>
          <a:lstStyle/>
          <a:p>
            <a:r>
              <a:rPr altLang="en-US" sz="2400" smtClean="0">
                <a:ea typeface="ＭＳ Ｐゴシック" pitchFamily="34" charset="-128"/>
              </a:rPr>
              <a:t>AMS Jobs will generate aggregated files in real time</a:t>
            </a:r>
          </a:p>
          <a:p>
            <a:pPr lvl="1"/>
            <a:r>
              <a:rPr altLang="en-US" smtClean="0">
                <a:ea typeface="ＭＳ Ｐゴシック" pitchFamily="34" charset="-128"/>
              </a:rPr>
              <a:t>Event post file</a:t>
            </a:r>
          </a:p>
          <a:p>
            <a:pPr lvl="1"/>
            <a:r>
              <a:rPr altLang="en-US" smtClean="0">
                <a:ea typeface="ＭＳ Ｐゴシック" pitchFamily="34" charset="-128"/>
              </a:rPr>
              <a:t>AMS call file</a:t>
            </a:r>
          </a:p>
          <a:p>
            <a:pPr lvl="1"/>
            <a:r>
              <a:rPr altLang="en-US" smtClean="0">
                <a:ea typeface="ＭＳ Ｐゴシック" pitchFamily="34" charset="-128"/>
              </a:rPr>
              <a:t>Adn file</a:t>
            </a:r>
          </a:p>
          <a:p>
            <a:pPr lvl="1"/>
            <a:r>
              <a:rPr altLang="en-US" smtClean="0">
                <a:ea typeface="ＭＳ Ｐゴシック" pitchFamily="34" charset="-128"/>
              </a:rPr>
              <a:t>Non-adn file</a:t>
            </a:r>
          </a:p>
          <a:p>
            <a:r>
              <a:rPr altLang="en-US" sz="2400" smtClean="0">
                <a:ea typeface="ＭＳ Ｐゴシック" pitchFamily="34" charset="-128"/>
              </a:rPr>
              <a:t>Daily job will generate eligible cards</a:t>
            </a:r>
          </a:p>
          <a:p>
            <a:pPr lvl="1"/>
            <a:r>
              <a:rPr altLang="en-US" smtClean="0">
                <a:ea typeface="ＭＳ Ｐゴシック" pitchFamily="34" charset="-128"/>
              </a:rPr>
              <a:t>DirectView:  Kantar, Rentrak, DRE</a:t>
            </a:r>
          </a:p>
          <a:p>
            <a:pPr lvl="1"/>
            <a:r>
              <a:rPr altLang="en-US" smtClean="0">
                <a:ea typeface="ＭＳ Ｐゴシック" pitchFamily="34" charset="-128"/>
              </a:rPr>
              <a:t>AddressableAds:  Kantar, Rentrak, Invidi</a:t>
            </a:r>
          </a:p>
          <a:p>
            <a:r>
              <a:rPr altLang="en-US" sz="2400" smtClean="0">
                <a:ea typeface="ＭＳ Ｐゴシック" pitchFamily="34" charset="-128"/>
              </a:rPr>
              <a:t>Vendor concurrency is supported for all reports</a:t>
            </a:r>
          </a:p>
          <a:p>
            <a:r>
              <a:rPr altLang="en-US" sz="2400" smtClean="0">
                <a:ea typeface="ＭＳ Ｐゴシック" pitchFamily="34" charset="-128"/>
              </a:rPr>
              <a:t>Data services</a:t>
            </a:r>
          </a:p>
          <a:p>
            <a:pPr lvl="1"/>
            <a:r>
              <a:rPr altLang="en-US" smtClean="0">
                <a:ea typeface="ＭＳ Ｐゴシック" pitchFamily="34" charset="-128"/>
              </a:rPr>
              <a:t>Recommendations</a:t>
            </a:r>
          </a:p>
          <a:p>
            <a:pPr lvl="1"/>
            <a:r>
              <a:rPr altLang="en-US" smtClean="0">
                <a:ea typeface="ＭＳ Ｐゴシック" pitchFamily="34" charset="-128"/>
              </a:rPr>
              <a:t>Sample Management System</a:t>
            </a:r>
          </a:p>
          <a:p>
            <a:pPr lvl="1"/>
            <a:r>
              <a:rPr altLang="en-US" smtClean="0">
                <a:ea typeface="ＭＳ Ｐゴシック" pitchFamily="34" charset="-128"/>
              </a:rPr>
              <a:t>IT/BI</a:t>
            </a:r>
          </a:p>
          <a:p>
            <a:pPr lvl="1"/>
            <a:r>
              <a:rPr altLang="en-US" smtClean="0">
                <a:ea typeface="ＭＳ Ｐゴシック" pitchFamily="34" charset="-128"/>
              </a:rPr>
              <a:t>Business Objects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0DB543DA-FBF0-4E89-928E-B9ED72453B9F}" type="slidenum">
              <a:rPr lang="en-US" altLang="en-US" sz="1200" b="0" smtClean="0">
                <a:solidFill>
                  <a:srgbClr val="898989"/>
                </a:solidFill>
              </a:rPr>
              <a:pPr eaLnBrk="1" hangingPunct="1">
                <a:spcBef>
                  <a:spcPct val="0"/>
                </a:spcBef>
                <a:buFontTx/>
                <a:buNone/>
              </a:pPr>
              <a:t>68</a:t>
            </a:fld>
            <a:endParaRPr lang="en-US" altLang="en-US" sz="1200" b="0" smtClean="0">
              <a:solidFill>
                <a:srgbClr val="898989"/>
              </a:solidFill>
            </a:endParaRPr>
          </a:p>
        </p:txBody>
      </p:sp>
    </p:spTree>
    <p:extLst>
      <p:ext uri="{BB962C8B-B14F-4D97-AF65-F5344CB8AC3E}">
        <p14:creationId xmlns:p14="http://schemas.microsoft.com/office/powerpoint/2010/main" val="1184034541"/>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0"/>
            <a:ext cx="8229600" cy="533400"/>
          </a:xfrm>
        </p:spPr>
        <p:txBody>
          <a:bodyPr/>
          <a:lstStyle/>
          <a:p>
            <a:r>
              <a:rPr lang="en-US" altLang="en-US" smtClean="0">
                <a:solidFill>
                  <a:schemeClr val="bg1"/>
                </a:solidFill>
                <a:ea typeface="ＭＳ Ｐゴシック" pitchFamily="34" charset="-128"/>
              </a:rPr>
              <a:t>High Level Design: Recommendations </a:t>
            </a:r>
          </a:p>
        </p:txBody>
      </p:sp>
      <p:sp>
        <p:nvSpPr>
          <p:cNvPr id="2355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2CBE2E53-965E-45B1-9F59-D25361EF9E39}" type="slidenum">
              <a:rPr lang="en-US" altLang="en-US" sz="1200" b="0" smtClean="0">
                <a:solidFill>
                  <a:srgbClr val="898989"/>
                </a:solidFill>
              </a:rPr>
              <a:pPr eaLnBrk="1" hangingPunct="1">
                <a:spcBef>
                  <a:spcPct val="0"/>
                </a:spcBef>
                <a:buFontTx/>
                <a:buNone/>
              </a:pPr>
              <a:t>69</a:t>
            </a:fld>
            <a:endParaRPr lang="en-US" altLang="en-US" sz="1200" b="0" smtClean="0">
              <a:solidFill>
                <a:srgbClr val="898989"/>
              </a:solidFill>
            </a:endParaRPr>
          </a:p>
        </p:txBody>
      </p:sp>
      <p:pic>
        <p:nvPicPr>
          <p:cNvPr id="235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66800"/>
            <a:ext cx="6303963"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36611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Updates</a:t>
            </a:r>
            <a:endParaRPr lang="en-US" dirty="0">
              <a:solidFill>
                <a:schemeClr val="bg1"/>
              </a:solidFill>
            </a:endParaRPr>
          </a:p>
        </p:txBody>
      </p:sp>
      <p:sp>
        <p:nvSpPr>
          <p:cNvPr id="3" name="Content Placeholder 2"/>
          <p:cNvSpPr>
            <a:spLocks noGrp="1"/>
          </p:cNvSpPr>
          <p:nvPr>
            <p:ph sz="half" idx="1"/>
          </p:nvPr>
        </p:nvSpPr>
        <p:spPr>
          <a:xfrm>
            <a:off x="457200" y="609600"/>
            <a:ext cx="8229600" cy="6111875"/>
          </a:xfrm>
        </p:spPr>
        <p:txBody>
          <a:bodyPr/>
          <a:lstStyle/>
          <a:p>
            <a:r>
              <a:rPr lang="en-US" sz="1800" dirty="0" smtClean="0"/>
              <a:t>Environments</a:t>
            </a:r>
          </a:p>
          <a:p>
            <a:pPr lvl="1"/>
            <a:r>
              <a:rPr lang="en-US" sz="1800" dirty="0" smtClean="0"/>
              <a:t>MSDC for Development</a:t>
            </a:r>
          </a:p>
          <a:p>
            <a:pPr lvl="1"/>
            <a:r>
              <a:rPr lang="en-US" sz="1800" dirty="0" smtClean="0"/>
              <a:t>Amazon Cloud during E2E and Production</a:t>
            </a:r>
          </a:p>
          <a:p>
            <a:pPr lvl="1"/>
            <a:r>
              <a:rPr lang="en-US" sz="1800" dirty="0" smtClean="0"/>
              <a:t>We may have an additional CDR </a:t>
            </a:r>
          </a:p>
          <a:p>
            <a:pPr lvl="2"/>
            <a:r>
              <a:rPr lang="en-US" sz="1800" dirty="0" smtClean="0"/>
              <a:t>if cloud details change considerably from MSDC details</a:t>
            </a:r>
          </a:p>
          <a:p>
            <a:r>
              <a:rPr lang="en-US" sz="1800" dirty="0" smtClean="0"/>
              <a:t>Data Security clearance from IT</a:t>
            </a:r>
          </a:p>
          <a:p>
            <a:pPr lvl="1"/>
            <a:r>
              <a:rPr lang="en-US" sz="1800" dirty="0" smtClean="0"/>
              <a:t>In progress</a:t>
            </a:r>
          </a:p>
          <a:p>
            <a:r>
              <a:rPr lang="en-US" sz="1800" dirty="0" smtClean="0"/>
              <a:t>Dependency on VDDS / VDCS</a:t>
            </a:r>
          </a:p>
          <a:p>
            <a:pPr lvl="1"/>
            <a:r>
              <a:rPr lang="en-US" sz="1800" dirty="0" smtClean="0"/>
              <a:t>Mitigation plan to pull AMS/DMS data from RDBMS is OK</a:t>
            </a:r>
          </a:p>
          <a:p>
            <a:pPr lvl="1"/>
            <a:r>
              <a:rPr lang="en-US" sz="1800" dirty="0" smtClean="0"/>
              <a:t>Data has to confirm to the query/fields defined by EDS, please raise data structure changes as a risk</a:t>
            </a:r>
          </a:p>
          <a:p>
            <a:r>
              <a:rPr lang="en-US" sz="1800" dirty="0" smtClean="0"/>
              <a:t>Data sources</a:t>
            </a:r>
          </a:p>
          <a:p>
            <a:pPr lvl="1"/>
            <a:r>
              <a:rPr lang="en-US" sz="1800" dirty="0" smtClean="0"/>
              <a:t>CDN Manager logs to be ingested from LABC, not from IT/BI</a:t>
            </a:r>
          </a:p>
          <a:p>
            <a:r>
              <a:rPr lang="en-US" sz="1800" dirty="0" smtClean="0"/>
              <a:t>New Ideas and Patents</a:t>
            </a:r>
          </a:p>
          <a:p>
            <a:pPr lvl="1"/>
            <a:r>
              <a:rPr lang="en-US" sz="1800" dirty="0" smtClean="0"/>
              <a:t>If there are new </a:t>
            </a:r>
            <a:r>
              <a:rPr lang="en-US" sz="1800" dirty="0"/>
              <a:t>solutions/improvements in this design for invention disclosure </a:t>
            </a:r>
            <a:r>
              <a:rPr lang="en-US" sz="1800" dirty="0" smtClean="0"/>
              <a:t>submissions</a:t>
            </a:r>
          </a:p>
          <a:p>
            <a:pPr lvl="1"/>
            <a:r>
              <a:rPr lang="en-US" sz="1800" dirty="0" smtClean="0"/>
              <a:t>This </a:t>
            </a:r>
            <a:r>
              <a:rPr lang="en-US" sz="1800" dirty="0"/>
              <a:t>is a ripe area for patent </a:t>
            </a:r>
            <a:r>
              <a:rPr lang="en-US" sz="1800" dirty="0" smtClean="0"/>
              <a:t>filings</a:t>
            </a:r>
          </a:p>
          <a:p>
            <a:pPr lvl="1"/>
            <a:r>
              <a:rPr lang="en-US" sz="1800" dirty="0"/>
              <a:t>Please Contact   </a:t>
            </a:r>
            <a:r>
              <a:rPr lang="en-US" sz="1800" i="1" dirty="0">
                <a:solidFill>
                  <a:schemeClr val="tx1">
                    <a:lumMod val="50000"/>
                    <a:lumOff val="50000"/>
                  </a:schemeClr>
                </a:solidFill>
              </a:rPr>
              <a:t>Snyder, Todd N &lt;</a:t>
            </a:r>
            <a:r>
              <a:rPr lang="en-US" sz="1800" i="1" dirty="0" err="1">
                <a:solidFill>
                  <a:schemeClr val="tx1">
                    <a:lumMod val="50000"/>
                    <a:lumOff val="50000"/>
                  </a:schemeClr>
                </a:solidFill>
              </a:rPr>
              <a:t>TNSnyder@DIRECTV.com</a:t>
            </a:r>
            <a:r>
              <a:rPr lang="en-US" sz="1800" i="1" dirty="0">
                <a:solidFill>
                  <a:schemeClr val="tx1">
                    <a:lumMod val="50000"/>
                    <a:lumOff val="50000"/>
                  </a:schemeClr>
                </a:solidFill>
              </a:rPr>
              <a:t>&gt;</a:t>
            </a:r>
            <a:endParaRPr lang="en-US" sz="1800" dirty="0" smtClean="0"/>
          </a:p>
          <a:p>
            <a:pPr marL="0" indent="0">
              <a:buNone/>
            </a:pPr>
            <a:endParaRPr lang="en-US" dirty="0" smtClean="0"/>
          </a:p>
          <a:p>
            <a:pPr lvl="1"/>
            <a:endParaRPr lang="en-US" dirty="0" smtClean="0"/>
          </a:p>
          <a:p>
            <a:pPr marL="1196975" lvl="3" indent="0">
              <a:buNone/>
            </a:pPr>
            <a:endParaRPr lang="en-US" dirty="0" smtClean="0"/>
          </a:p>
          <a:p>
            <a:pPr lvl="2"/>
            <a:endParaRPr lang="en-US" dirty="0"/>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7</a:t>
            </a:fld>
            <a:endParaRPr lang="en-US" dirty="0"/>
          </a:p>
        </p:txBody>
      </p:sp>
    </p:spTree>
    <p:extLst>
      <p:ext uri="{BB962C8B-B14F-4D97-AF65-F5344CB8AC3E}">
        <p14:creationId xmlns:p14="http://schemas.microsoft.com/office/powerpoint/2010/main" val="3385421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0"/>
            <a:ext cx="8229600" cy="685800"/>
          </a:xfrm>
        </p:spPr>
        <p:txBody>
          <a:bodyPr/>
          <a:lstStyle/>
          <a:p>
            <a:r>
              <a:rPr lang="en-US" altLang="en-US" dirty="0" smtClean="0">
                <a:solidFill>
                  <a:schemeClr val="bg1"/>
                </a:solidFill>
                <a:ea typeface="ＭＳ Ｐゴシック" pitchFamily="34" charset="-128"/>
              </a:rPr>
              <a:t>VDDS Service for Recommendations</a:t>
            </a:r>
          </a:p>
        </p:txBody>
      </p:sp>
      <p:sp>
        <p:nvSpPr>
          <p:cNvPr id="24579" name="Content Placeholder 2"/>
          <p:cNvSpPr>
            <a:spLocks noGrp="1"/>
          </p:cNvSpPr>
          <p:nvPr>
            <p:ph sz="half" idx="1"/>
          </p:nvPr>
        </p:nvSpPr>
        <p:spPr>
          <a:xfrm>
            <a:off x="457200" y="1143000"/>
            <a:ext cx="8077200" cy="4953000"/>
          </a:xfrm>
        </p:spPr>
        <p:txBody>
          <a:bodyPr/>
          <a:lstStyle/>
          <a:p>
            <a:r>
              <a:rPr altLang="en-US" sz="2400" b="0" smtClean="0">
                <a:ea typeface="ＭＳ Ｐゴシック" pitchFamily="34" charset="-128"/>
              </a:rPr>
              <a:t>Recommendations Project</a:t>
            </a:r>
          </a:p>
          <a:p>
            <a:pPr lvl="1"/>
            <a:r>
              <a:rPr altLang="en-US" smtClean="0">
                <a:ea typeface="ＭＳ Ｐゴシック" pitchFamily="34" charset="-128"/>
              </a:rPr>
              <a:t>Data access service – Rest or Web Service</a:t>
            </a:r>
          </a:p>
          <a:p>
            <a:pPr lvl="2"/>
            <a:r>
              <a:rPr altLang="en-US" smtClean="0">
                <a:ea typeface="ＭＳ Ｐゴシック" pitchFamily="34" charset="-128"/>
              </a:rPr>
              <a:t>API – getRecommendations()</a:t>
            </a:r>
          </a:p>
          <a:p>
            <a:pPr lvl="2"/>
            <a:r>
              <a:rPr altLang="en-US" smtClean="0">
                <a:ea typeface="ＭＳ Ｐゴシック" pitchFamily="34" charset="-128"/>
              </a:rPr>
              <a:t>Request parameters: None</a:t>
            </a:r>
          </a:p>
          <a:p>
            <a:pPr lvl="2"/>
            <a:r>
              <a:rPr altLang="en-US" smtClean="0">
                <a:ea typeface="ＭＳ Ｐゴシック" pitchFamily="34" charset="-128"/>
              </a:rPr>
              <a:t>Response:  HDFS table for recommendations extract</a:t>
            </a:r>
          </a:p>
          <a:p>
            <a:pPr lvl="1"/>
            <a:r>
              <a:rPr altLang="en-US" smtClean="0">
                <a:ea typeface="ＭＳ Ｐゴシック" pitchFamily="34" charset="-128"/>
              </a:rPr>
              <a:t>Process</a:t>
            </a:r>
          </a:p>
          <a:p>
            <a:pPr lvl="2"/>
            <a:r>
              <a:rPr altLang="en-US" smtClean="0">
                <a:ea typeface="ＭＳ Ｐゴシック" pitchFamily="34" charset="-128"/>
              </a:rPr>
              <a:t>Access partitioned tables of AMSLogEvent data using Map-Reduce</a:t>
            </a:r>
          </a:p>
          <a:p>
            <a:pPr lvl="2"/>
            <a:r>
              <a:rPr altLang="en-US" smtClean="0">
                <a:ea typeface="ＭＳ Ｐゴシック" pitchFamily="34" charset="-128"/>
              </a:rPr>
              <a:t>Store results in a HDFS table </a:t>
            </a:r>
          </a:p>
          <a:p>
            <a:pPr lvl="1"/>
            <a:r>
              <a:rPr altLang="en-US" smtClean="0">
                <a:ea typeface="ＭＳ Ｐゴシック" pitchFamily="34" charset="-128"/>
              </a:rPr>
              <a:t>Columns of HDFS table come from the column list of recommendations SQL against current AMS</a:t>
            </a:r>
          </a:p>
        </p:txBody>
      </p:sp>
      <p:sp>
        <p:nvSpPr>
          <p:cNvPr id="2458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2"/>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3"/>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2"/>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3"/>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2"/>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2"/>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3E2DB8DE-96EF-4610-AA3E-97F97681D9C7}" type="slidenum">
              <a:rPr lang="en-US" altLang="en-US" sz="1200" b="0" smtClean="0">
                <a:solidFill>
                  <a:srgbClr val="898989"/>
                </a:solidFill>
              </a:rPr>
              <a:pPr eaLnBrk="1" hangingPunct="1">
                <a:spcBef>
                  <a:spcPct val="0"/>
                </a:spcBef>
                <a:buFontTx/>
                <a:buNone/>
              </a:pPr>
              <a:t>70</a:t>
            </a:fld>
            <a:endParaRPr lang="en-US" altLang="en-US" sz="1200" b="0" smtClean="0">
              <a:solidFill>
                <a:srgbClr val="898989"/>
              </a:solidFill>
            </a:endParaRPr>
          </a:p>
        </p:txBody>
      </p:sp>
    </p:spTree>
    <p:extLst>
      <p:ext uri="{BB962C8B-B14F-4D97-AF65-F5344CB8AC3E}">
        <p14:creationId xmlns:p14="http://schemas.microsoft.com/office/powerpoint/2010/main" val="2396716430"/>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685800"/>
          </a:xfrm>
        </p:spPr>
        <p:txBody>
          <a:bodyPr/>
          <a:lstStyle/>
          <a:p>
            <a:r>
              <a:rPr lang="en-US" altLang="en-US" smtClean="0">
                <a:solidFill>
                  <a:schemeClr val="bg1"/>
                </a:solidFill>
                <a:ea typeface="ＭＳ Ｐゴシック" pitchFamily="34" charset="-128"/>
              </a:rPr>
              <a:t>Recommendations SQL</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1027113"/>
            <a:ext cx="79676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Blip>
                <a:blip r:embed="rId3"/>
              </a:buBlip>
              <a:defRPr sz="2800" b="1">
                <a:solidFill>
                  <a:srgbClr val="262626"/>
                </a:solidFill>
                <a:latin typeface="Calibri" pitchFamily="34" charset="0"/>
                <a:ea typeface="ＭＳ Ｐゴシック" pitchFamily="34" charset="-128"/>
              </a:defRPr>
            </a:lvl1pPr>
            <a:lvl2pPr marL="742950" indent="-285750" eaLnBrk="0" hangingPunct="0">
              <a:spcBef>
                <a:spcPct val="20000"/>
              </a:spcBef>
              <a:buBlip>
                <a:blip r:embed="rId4"/>
              </a:buBlip>
              <a:defRPr sz="2400">
                <a:solidFill>
                  <a:srgbClr val="262626"/>
                </a:solidFill>
                <a:latin typeface="Calibri" pitchFamily="34" charset="0"/>
                <a:ea typeface="ＭＳ Ｐゴシック" pitchFamily="34" charset="-128"/>
              </a:defRPr>
            </a:lvl2pPr>
            <a:lvl3pPr marL="1143000" indent="-228600" eaLnBrk="0" hangingPunct="0">
              <a:spcBef>
                <a:spcPct val="20000"/>
              </a:spcBef>
              <a:buBlip>
                <a:blip r:embed="rId3"/>
              </a:buBlip>
              <a:defRPr sz="2000">
                <a:solidFill>
                  <a:srgbClr val="262626"/>
                </a:solidFill>
                <a:latin typeface="Calibri" pitchFamily="34" charset="0"/>
                <a:ea typeface="ＭＳ Ｐゴシック" pitchFamily="34" charset="-128"/>
              </a:defRPr>
            </a:lvl3pPr>
            <a:lvl4pPr marL="1600200" indent="-228600" eaLnBrk="0" hangingPunct="0">
              <a:spcBef>
                <a:spcPct val="20000"/>
              </a:spcBef>
              <a:buBlip>
                <a:blip r:embed="rId4"/>
              </a:buBlip>
              <a:defRPr sz="1600">
                <a:solidFill>
                  <a:srgbClr val="262626"/>
                </a:solidFill>
                <a:latin typeface="Calibri" pitchFamily="34" charset="0"/>
                <a:ea typeface="ＭＳ Ｐゴシック" pitchFamily="34" charset="-128"/>
              </a:defRPr>
            </a:lvl4pPr>
            <a:lvl5pPr marL="2057400" indent="-228600" eaLnBrk="0" hangingPunct="0">
              <a:spcBef>
                <a:spcPct val="20000"/>
              </a:spcBef>
              <a:buClr>
                <a:srgbClr val="FF9900"/>
              </a:buClr>
              <a:buFont typeface="Arial" charset="0"/>
              <a:buBlip>
                <a:blip r:embed="rId3"/>
              </a:buBlip>
              <a:defRPr sz="1400">
                <a:solidFill>
                  <a:srgbClr val="262626"/>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Clr>
                <a:srgbClr val="FF9900"/>
              </a:buClr>
              <a:buFont typeface="Arial" charset="0"/>
              <a:buBlip>
                <a:blip r:embed="rId3"/>
              </a:buBlip>
              <a:defRPr sz="1400">
                <a:solidFill>
                  <a:srgbClr val="262626"/>
                </a:solidFill>
                <a:latin typeface="Calibri" pitchFamily="34" charset="0"/>
                <a:ea typeface="ＭＳ Ｐゴシック" pitchFamily="34" charset="-128"/>
              </a:defRPr>
            </a:lvl9pPr>
          </a:lstStyle>
          <a:p>
            <a:pPr eaLnBrk="1" hangingPunct="1">
              <a:spcBef>
                <a:spcPct val="0"/>
              </a:spcBef>
              <a:buFontTx/>
              <a:buNone/>
            </a:pPr>
            <a:fld id="{7280EA93-4E8F-4B9C-922A-7C06528C4104}" type="slidenum">
              <a:rPr lang="en-US" altLang="en-US" sz="1200" b="0" smtClean="0">
                <a:solidFill>
                  <a:srgbClr val="898989"/>
                </a:solidFill>
              </a:rPr>
              <a:pPr eaLnBrk="1" hangingPunct="1">
                <a:spcBef>
                  <a:spcPct val="0"/>
                </a:spcBef>
                <a:buFontTx/>
                <a:buNone/>
              </a:pPr>
              <a:t>71</a:t>
            </a:fld>
            <a:endParaRPr lang="en-US" altLang="en-US" sz="1200" b="0" smtClean="0">
              <a:solidFill>
                <a:srgbClr val="898989"/>
              </a:solidFill>
            </a:endParaRPr>
          </a:p>
        </p:txBody>
      </p:sp>
    </p:spTree>
    <p:extLst>
      <p:ext uri="{BB962C8B-B14F-4D97-AF65-F5344CB8AC3E}">
        <p14:creationId xmlns:p14="http://schemas.microsoft.com/office/powerpoint/2010/main" val="433728391"/>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RAS Overview</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Brad Rice</a:t>
            </a:r>
            <a:endParaRPr lang="en-US" dirty="0"/>
          </a:p>
          <a:p>
            <a:r>
              <a:rPr lang="en-US" dirty="0" smtClean="0"/>
              <a:t>May 27 2014</a:t>
            </a:r>
            <a:endParaRPr lang="en-US" dirty="0"/>
          </a:p>
        </p:txBody>
      </p:sp>
    </p:spTree>
    <p:extLst>
      <p:ext uri="{BB962C8B-B14F-4D97-AF65-F5344CB8AC3E}">
        <p14:creationId xmlns:p14="http://schemas.microsoft.com/office/powerpoint/2010/main" val="22276559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8229600" cy="1143000"/>
          </a:xfrm>
        </p:spPr>
        <p:txBody>
          <a:bodyPr/>
          <a:lstStyle/>
          <a:p>
            <a:r>
              <a:rPr lang="en-US" dirty="0" smtClean="0">
                <a:solidFill>
                  <a:schemeClr val="bg1"/>
                </a:solidFill>
              </a:rPr>
              <a:t>RAS Overview</a:t>
            </a:r>
            <a:endParaRPr lang="en-US" dirty="0">
              <a:solidFill>
                <a:schemeClr val="bg1"/>
              </a:solidFill>
            </a:endParaRPr>
          </a:p>
        </p:txBody>
      </p:sp>
      <p:sp>
        <p:nvSpPr>
          <p:cNvPr id="6" name="Content Placeholder 5"/>
          <p:cNvSpPr>
            <a:spLocks noGrp="1"/>
          </p:cNvSpPr>
          <p:nvPr>
            <p:ph idx="1"/>
          </p:nvPr>
        </p:nvSpPr>
        <p:spPr/>
        <p:txBody>
          <a:bodyPr/>
          <a:lstStyle/>
          <a:p>
            <a:r>
              <a:rPr lang="en-US" sz="2400" b="0" dirty="0" smtClean="0"/>
              <a:t>RAS provides Series to be recorded for Genie Recommends.</a:t>
            </a:r>
          </a:p>
          <a:p>
            <a:pPr lvl="1"/>
            <a:r>
              <a:rPr lang="en-US" sz="2000" dirty="0" smtClean="0"/>
              <a:t>Genie Recommends monitors the Series watched and records then recommends Series the viewer might be interested in.</a:t>
            </a:r>
            <a:endParaRPr lang="en-US" sz="2000" b="0" dirty="0" smtClean="0"/>
          </a:p>
          <a:p>
            <a:r>
              <a:rPr lang="en-US" sz="2400" b="0" dirty="0" smtClean="0"/>
              <a:t>RAS provides the data to the STB in a Graphics Object.</a:t>
            </a:r>
          </a:p>
          <a:p>
            <a:r>
              <a:rPr lang="en-US" sz="2400" b="0" dirty="0" smtClean="0"/>
              <a:t>RAS GO Data:</a:t>
            </a:r>
          </a:p>
          <a:p>
            <a:pPr lvl="1"/>
            <a:r>
              <a:rPr lang="en-US" sz="2000" dirty="0" smtClean="0"/>
              <a:t>Editorial list of Series to recommend.</a:t>
            </a:r>
          </a:p>
          <a:p>
            <a:pPr lvl="1"/>
            <a:r>
              <a:rPr lang="en-US" sz="2000" dirty="0" smtClean="0"/>
              <a:t>Some Series can be selected as Mandatory and recorded on every STB.</a:t>
            </a:r>
          </a:p>
          <a:p>
            <a:pPr lvl="1"/>
            <a:r>
              <a:rPr lang="en-US" sz="2000" b="0" dirty="0" smtClean="0"/>
              <a:t>Each Series in the Editorial List has a list of Schedule times and a list of recommender Series with Weights.</a:t>
            </a:r>
          </a:p>
          <a:p>
            <a:r>
              <a:rPr lang="en-US" sz="2400" b="0" dirty="0" smtClean="0"/>
              <a:t>The RAS Web application provides an interface to the Producer in New York allowing them to Select Series, Make some Mandatory and order the series.</a:t>
            </a:r>
          </a:p>
        </p:txBody>
      </p:sp>
      <p:sp>
        <p:nvSpPr>
          <p:cNvPr id="2" name="Slide Number Placeholder 1"/>
          <p:cNvSpPr>
            <a:spLocks noGrp="1"/>
          </p:cNvSpPr>
          <p:nvPr>
            <p:ph type="sldNum" sz="quarter" idx="12"/>
          </p:nvPr>
        </p:nvSpPr>
        <p:spPr/>
        <p:txBody>
          <a:bodyPr/>
          <a:lstStyle/>
          <a:p>
            <a:pPr>
              <a:defRPr/>
            </a:pPr>
            <a:fld id="{83023E9D-9B87-4A05-A173-7308AC8018FA}" type="slidenum">
              <a:rPr lang="en-US" smtClean="0"/>
              <a:pPr>
                <a:defRPr/>
              </a:pPr>
              <a:t>73</a:t>
            </a:fld>
            <a:endParaRPr lang="en-US" dirty="0"/>
          </a:p>
        </p:txBody>
      </p:sp>
    </p:spTree>
    <p:extLst>
      <p:ext uri="{BB962C8B-B14F-4D97-AF65-F5344CB8AC3E}">
        <p14:creationId xmlns:p14="http://schemas.microsoft.com/office/powerpoint/2010/main" val="31216263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chemeClr val="bg1"/>
                </a:solidFill>
              </a:rPr>
              <a:t>RAS Overview</a:t>
            </a:r>
            <a:endParaRPr lang="en-US" dirty="0">
              <a:solidFill>
                <a:schemeClr val="bg1"/>
              </a:solidFill>
            </a:endParaRPr>
          </a:p>
        </p:txBody>
      </p:sp>
      <p:sp>
        <p:nvSpPr>
          <p:cNvPr id="3" name="Content Placeholder 2"/>
          <p:cNvSpPr>
            <a:spLocks noGrp="1"/>
          </p:cNvSpPr>
          <p:nvPr>
            <p:ph sz="half" idx="1"/>
          </p:nvPr>
        </p:nvSpPr>
        <p:spPr>
          <a:xfrm>
            <a:off x="457200" y="1600201"/>
            <a:ext cx="8229600" cy="4525963"/>
          </a:xfrm>
        </p:spPr>
        <p:txBody>
          <a:bodyPr/>
          <a:lstStyle/>
          <a:p>
            <a:r>
              <a:rPr lang="en-US" dirty="0" smtClean="0"/>
              <a:t>RAS gets it’s source DATA from:</a:t>
            </a:r>
          </a:p>
          <a:p>
            <a:pPr lvl="1"/>
            <a:r>
              <a:rPr lang="en-US" dirty="0" smtClean="0"/>
              <a:t>PGWS – provides two week guide information</a:t>
            </a:r>
          </a:p>
          <a:p>
            <a:pPr lvl="1"/>
            <a:r>
              <a:rPr lang="en-US" dirty="0" smtClean="0"/>
              <a:t>MAD – VTAP file with related series information.</a:t>
            </a:r>
          </a:p>
          <a:p>
            <a:pPr lvl="1"/>
            <a:r>
              <a:rPr lang="en-US" dirty="0" smtClean="0"/>
              <a:t>Nielsen Rating file – Uploaded by the Producer.</a:t>
            </a:r>
          </a:p>
          <a:p>
            <a:pPr lvl="1"/>
            <a:r>
              <a:rPr lang="en-US" dirty="0" smtClean="0"/>
              <a:t>Input from Producer in Web Application (setting Mandatory Series, or reordering and selecting series).</a:t>
            </a:r>
            <a:endParaRPr lang="en-US" dirty="0"/>
          </a:p>
          <a:p>
            <a:r>
              <a:rPr lang="en-US" dirty="0" smtClean="0"/>
              <a:t>RAS sends the Resulting GO file to the Head End system in the Stream Copy format.</a:t>
            </a:r>
          </a:p>
          <a:p>
            <a:r>
              <a:rPr lang="en-US" dirty="0" smtClean="0"/>
              <a:t>RAS also sends the resulting GO and analysis spread sheets via E-Mail to a mailing list.</a:t>
            </a:r>
            <a:endParaRPr lang="en-US" dirty="0"/>
          </a:p>
        </p:txBody>
      </p:sp>
      <p:sp>
        <p:nvSpPr>
          <p:cNvPr id="4" name="Slide Number Placeholder 3"/>
          <p:cNvSpPr>
            <a:spLocks noGrp="1"/>
          </p:cNvSpPr>
          <p:nvPr>
            <p:ph type="sldNum" sz="quarter" idx="12"/>
          </p:nvPr>
        </p:nvSpPr>
        <p:spPr/>
        <p:txBody>
          <a:bodyPr/>
          <a:lstStyle/>
          <a:p>
            <a:pPr>
              <a:defRPr/>
            </a:pPr>
            <a:fld id="{8E48C24A-8461-4FC1-AA0F-2A167EFF45E4}" type="slidenum">
              <a:rPr lang="en-US" smtClean="0"/>
              <a:pPr>
                <a:defRPr/>
              </a:pPr>
              <a:t>74</a:t>
            </a:fld>
            <a:endParaRPr lang="en-US"/>
          </a:p>
        </p:txBody>
      </p:sp>
    </p:spTree>
    <p:extLst>
      <p:ext uri="{BB962C8B-B14F-4D97-AF65-F5344CB8AC3E}">
        <p14:creationId xmlns:p14="http://schemas.microsoft.com/office/powerpoint/2010/main" val="17579459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chemeClr val="bg1"/>
                </a:solidFill>
              </a:rPr>
              <a:t>RAS Diagram</a:t>
            </a:r>
            <a:endParaRPr lang="en-US" dirty="0">
              <a:solidFill>
                <a:schemeClr val="bg1"/>
              </a:solidFill>
            </a:endParaRPr>
          </a:p>
        </p:txBody>
      </p:sp>
      <p:sp>
        <p:nvSpPr>
          <p:cNvPr id="5" name="Rectangle 4"/>
          <p:cNvSpPr/>
          <p:nvPr/>
        </p:nvSpPr>
        <p:spPr>
          <a:xfrm>
            <a:off x="838200" y="2209800"/>
            <a:ext cx="1447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PGWS</a:t>
            </a:r>
          </a:p>
          <a:p>
            <a:pPr algn="ctr"/>
            <a:r>
              <a:rPr lang="en-US" dirty="0" smtClean="0"/>
              <a:t>Provides two week guide</a:t>
            </a:r>
            <a:endParaRPr lang="en-US" dirty="0"/>
          </a:p>
        </p:txBody>
      </p:sp>
      <p:sp>
        <p:nvSpPr>
          <p:cNvPr id="7" name="Rectangle 6"/>
          <p:cNvSpPr/>
          <p:nvPr/>
        </p:nvSpPr>
        <p:spPr>
          <a:xfrm>
            <a:off x="838200" y="3657600"/>
            <a:ext cx="1447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MAD</a:t>
            </a:r>
          </a:p>
          <a:p>
            <a:pPr algn="ctr"/>
            <a:r>
              <a:rPr lang="en-US" dirty="0" smtClean="0"/>
              <a:t>Provides VTAP data</a:t>
            </a:r>
            <a:endParaRPr lang="en-US" dirty="0"/>
          </a:p>
        </p:txBody>
      </p:sp>
      <p:sp>
        <p:nvSpPr>
          <p:cNvPr id="8" name="Rectangle 7"/>
          <p:cNvSpPr/>
          <p:nvPr/>
        </p:nvSpPr>
        <p:spPr>
          <a:xfrm>
            <a:off x="838200" y="5105400"/>
            <a:ext cx="1447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Head End</a:t>
            </a:r>
          </a:p>
          <a:p>
            <a:pPr algn="ctr"/>
            <a:r>
              <a:rPr lang="en-US" dirty="0" smtClean="0"/>
              <a:t>Receives GO</a:t>
            </a:r>
            <a:endParaRPr lang="en-US" dirty="0"/>
          </a:p>
        </p:txBody>
      </p:sp>
      <p:sp>
        <p:nvSpPr>
          <p:cNvPr id="9" name="Rectangle 8"/>
          <p:cNvSpPr/>
          <p:nvPr/>
        </p:nvSpPr>
        <p:spPr>
          <a:xfrm>
            <a:off x="2895600" y="2209800"/>
            <a:ext cx="1371600" cy="396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RAS</a:t>
            </a:r>
          </a:p>
          <a:p>
            <a:pPr algn="ctr"/>
            <a:r>
              <a:rPr lang="en-US" dirty="0" smtClean="0"/>
              <a:t>Web</a:t>
            </a:r>
          </a:p>
          <a:p>
            <a:pPr algn="ctr"/>
            <a:r>
              <a:rPr lang="en-US" dirty="0" smtClean="0"/>
              <a:t>Application</a:t>
            </a:r>
            <a:endParaRPr lang="en-US" dirty="0"/>
          </a:p>
        </p:txBody>
      </p:sp>
      <p:cxnSp>
        <p:nvCxnSpPr>
          <p:cNvPr id="11" name="Straight Arrow Connector 10"/>
          <p:cNvCxnSpPr>
            <a:stCxn id="5" idx="3"/>
          </p:cNvCxnSpPr>
          <p:nvPr/>
        </p:nvCxnSpPr>
        <p:spPr>
          <a:xfrm>
            <a:off x="2286000" y="27432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3"/>
            <a:endCxn id="9" idx="1"/>
          </p:cNvCxnSpPr>
          <p:nvPr/>
        </p:nvCxnSpPr>
        <p:spPr>
          <a:xfrm>
            <a:off x="2286000" y="41910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8" idx="3"/>
          </p:cNvCxnSpPr>
          <p:nvPr/>
        </p:nvCxnSpPr>
        <p:spPr>
          <a:xfrm flipH="1">
            <a:off x="2286000" y="56388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descr="C:\Users\a06364\AppData\Local\Microsoft\Windows\Temporary Internet Files\Content.IE5\TS45O351\MC900240371[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667000"/>
            <a:ext cx="1593799" cy="182605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026" idx="1"/>
          </p:cNvCxnSpPr>
          <p:nvPr/>
        </p:nvCxnSpPr>
        <p:spPr>
          <a:xfrm flipH="1" flipV="1">
            <a:off x="4267200" y="3580028"/>
            <a:ext cx="2362200" cy="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34200" y="2209800"/>
            <a:ext cx="1120820" cy="369332"/>
          </a:xfrm>
          <a:prstGeom prst="rect">
            <a:avLst/>
          </a:prstGeom>
          <a:noFill/>
        </p:spPr>
        <p:txBody>
          <a:bodyPr wrap="none" rtlCol="0">
            <a:spAutoFit/>
          </a:bodyPr>
          <a:lstStyle/>
          <a:p>
            <a:r>
              <a:rPr lang="en-US" dirty="0" smtClean="0"/>
              <a:t>Producer</a:t>
            </a:r>
            <a:endParaRPr lang="en-US" dirty="0"/>
          </a:p>
        </p:txBody>
      </p:sp>
      <p:sp>
        <p:nvSpPr>
          <p:cNvPr id="3" name="Slide Number Placeholder 2"/>
          <p:cNvSpPr>
            <a:spLocks noGrp="1"/>
          </p:cNvSpPr>
          <p:nvPr>
            <p:ph type="sldNum" sz="quarter" idx="12"/>
          </p:nvPr>
        </p:nvSpPr>
        <p:spPr/>
        <p:txBody>
          <a:bodyPr/>
          <a:lstStyle/>
          <a:p>
            <a:pPr>
              <a:defRPr/>
            </a:pPr>
            <a:fld id="{8E48C24A-8461-4FC1-AA0F-2A167EFF45E4}" type="slidenum">
              <a:rPr lang="en-US" smtClean="0"/>
              <a:pPr>
                <a:defRPr/>
              </a:pPr>
              <a:t>75</a:t>
            </a:fld>
            <a:endParaRPr lang="en-US"/>
          </a:p>
        </p:txBody>
      </p:sp>
      <p:cxnSp>
        <p:nvCxnSpPr>
          <p:cNvPr id="6" name="Straight Arrow Connector 5"/>
          <p:cNvCxnSpPr/>
          <p:nvPr/>
        </p:nvCxnSpPr>
        <p:spPr>
          <a:xfrm>
            <a:off x="4267200" y="3962400"/>
            <a:ext cx="1981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00600" y="4191000"/>
            <a:ext cx="1197764" cy="646331"/>
          </a:xfrm>
          <a:prstGeom prst="rect">
            <a:avLst/>
          </a:prstGeom>
          <a:noFill/>
        </p:spPr>
        <p:txBody>
          <a:bodyPr wrap="none" rtlCol="0">
            <a:spAutoFit/>
          </a:bodyPr>
          <a:lstStyle/>
          <a:p>
            <a:r>
              <a:rPr lang="en-US" dirty="0" smtClean="0"/>
              <a:t>E-mail via</a:t>
            </a:r>
          </a:p>
          <a:p>
            <a:r>
              <a:rPr lang="en-US" dirty="0" smtClean="0"/>
              <a:t>SMTP</a:t>
            </a:r>
            <a:endParaRPr lang="en-US" dirty="0"/>
          </a:p>
        </p:txBody>
      </p:sp>
    </p:spTree>
    <p:extLst>
      <p:ext uri="{BB962C8B-B14F-4D97-AF65-F5344CB8AC3E}">
        <p14:creationId xmlns:p14="http://schemas.microsoft.com/office/powerpoint/2010/main" val="5820373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chemeClr val="bg1"/>
                </a:solidFill>
              </a:rPr>
              <a:t>RAS Diagram</a:t>
            </a:r>
            <a:endParaRPr lang="en-US" dirty="0">
              <a:solidFill>
                <a:schemeClr val="bg1"/>
              </a:solidFill>
            </a:endParaRPr>
          </a:p>
        </p:txBody>
      </p:sp>
      <p:sp>
        <p:nvSpPr>
          <p:cNvPr id="3" name="Slide Number Placeholder 2"/>
          <p:cNvSpPr>
            <a:spLocks noGrp="1"/>
          </p:cNvSpPr>
          <p:nvPr>
            <p:ph type="sldNum" sz="quarter" idx="12"/>
          </p:nvPr>
        </p:nvSpPr>
        <p:spPr/>
        <p:txBody>
          <a:bodyPr/>
          <a:lstStyle/>
          <a:p>
            <a:pPr>
              <a:defRPr/>
            </a:pPr>
            <a:fld id="{8E48C24A-8461-4FC1-AA0F-2A167EFF45E4}" type="slidenum">
              <a:rPr lang="en-US" smtClean="0"/>
              <a:pPr>
                <a:defRPr/>
              </a:pPr>
              <a:t>76</a:t>
            </a:fld>
            <a:endParaRPr lang="en-US" dirty="0"/>
          </a:p>
        </p:txBody>
      </p:sp>
      <p:pic>
        <p:nvPicPr>
          <p:cNvPr id="16" name="Picture 15" descr="BB1402_2014_HR44_M1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911" y="3036816"/>
            <a:ext cx="2163704" cy="1004094"/>
          </a:xfrm>
          <a:prstGeom prst="rect">
            <a:avLst/>
          </a:prstGeom>
        </p:spPr>
      </p:pic>
      <p:sp>
        <p:nvSpPr>
          <p:cNvPr id="20" name="Rectangle 19"/>
          <p:cNvSpPr/>
          <p:nvPr/>
        </p:nvSpPr>
        <p:spPr>
          <a:xfrm>
            <a:off x="381000" y="1590675"/>
            <a:ext cx="1371600" cy="396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RAS</a:t>
            </a:r>
          </a:p>
          <a:p>
            <a:pPr algn="ctr"/>
            <a:r>
              <a:rPr lang="en-US" dirty="0" smtClean="0"/>
              <a:t>Web</a:t>
            </a:r>
          </a:p>
          <a:p>
            <a:pPr algn="ctr"/>
            <a:r>
              <a:rPr lang="en-US" dirty="0" smtClean="0"/>
              <a:t>Application</a:t>
            </a:r>
            <a:endParaRPr lang="en-US" dirty="0"/>
          </a:p>
        </p:txBody>
      </p:sp>
      <p:sp>
        <p:nvSpPr>
          <p:cNvPr id="21" name="Rectangle 20"/>
          <p:cNvSpPr/>
          <p:nvPr/>
        </p:nvSpPr>
        <p:spPr>
          <a:xfrm>
            <a:off x="2286000" y="3038475"/>
            <a:ext cx="1447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Head End</a:t>
            </a:r>
          </a:p>
          <a:p>
            <a:pPr algn="ctr"/>
            <a:r>
              <a:rPr lang="en-US" dirty="0" smtClean="0"/>
              <a:t>Receives GO</a:t>
            </a:r>
            <a:endParaRPr lang="en-US" dirty="0"/>
          </a:p>
        </p:txBody>
      </p:sp>
      <p:pic>
        <p:nvPicPr>
          <p:cNvPr id="22" name="Picture 21" descr="BB1402_2014_TV_M1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3706216"/>
            <a:ext cx="2222500" cy="1551584"/>
          </a:xfrm>
          <a:prstGeom prst="rect">
            <a:avLst/>
          </a:prstGeom>
        </p:spPr>
      </p:pic>
      <p:pic>
        <p:nvPicPr>
          <p:cNvPr id="4" name="Picture 2" descr="https://encrypted-tbn0.gstatic.com/images?q=tbn:ANd9GcT9M0AbPFQ4xdwxnKia1vK0d5Pn-QXRFnaza68-mYz0lr0Ck1yeiWjaV8K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1" y="2891664"/>
            <a:ext cx="762000" cy="1149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perfectworld.org/clipart/science_technology/satellite0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563" y="1295400"/>
            <a:ext cx="90809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satelliteshop.net/images/additional/DIRECTV%20SL3%20Slimline%20Dish%20and%20LNB%20Ki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1172" y="1476951"/>
            <a:ext cx="824555" cy="82455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1828800" y="3581400"/>
            <a:ext cx="3810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886201" y="3581400"/>
            <a:ext cx="3810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987563" y="2301506"/>
            <a:ext cx="270237" cy="3654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103074" y="1676400"/>
            <a:ext cx="4501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245601" y="2301506"/>
            <a:ext cx="0" cy="7369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94787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STB Genie Enhancement</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a:t>Luke </a:t>
            </a:r>
            <a:r>
              <a:rPr lang="en-US" dirty="0" smtClean="0"/>
              <a:t>Crook</a:t>
            </a:r>
            <a:endParaRPr lang="en-US" dirty="0"/>
          </a:p>
          <a:p>
            <a:r>
              <a:rPr lang="en-US" dirty="0" smtClean="0"/>
              <a:t>May 27 2014</a:t>
            </a:r>
            <a:endParaRPr lang="en-US" dirty="0"/>
          </a:p>
        </p:txBody>
      </p:sp>
    </p:spTree>
    <p:extLst>
      <p:ext uri="{BB962C8B-B14F-4D97-AF65-F5344CB8AC3E}">
        <p14:creationId xmlns:p14="http://schemas.microsoft.com/office/powerpoint/2010/main" val="600025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solidFill>
                  <a:schemeClr val="bg1"/>
                </a:solidFill>
                <a:ea typeface="ＭＳ Ｐゴシック" charset="-128"/>
              </a:rPr>
              <a:t>2014 Genie Enhancement Features</a:t>
            </a:r>
            <a:endParaRPr lang="en-US" dirty="0">
              <a:solidFill>
                <a:schemeClr val="bg1"/>
              </a:solidFill>
            </a:endParaRPr>
          </a:p>
        </p:txBody>
      </p:sp>
      <p:sp>
        <p:nvSpPr>
          <p:cNvPr id="3" name="Content Placeholder 2"/>
          <p:cNvSpPr>
            <a:spLocks noGrp="1"/>
          </p:cNvSpPr>
          <p:nvPr>
            <p:ph idx="1"/>
          </p:nvPr>
        </p:nvSpPr>
        <p:spPr>
          <a:xfrm>
            <a:off x="415636" y="1323109"/>
            <a:ext cx="8229600" cy="4525963"/>
          </a:xfrm>
        </p:spPr>
        <p:txBody>
          <a:bodyPr/>
          <a:lstStyle/>
          <a:p>
            <a:r>
              <a:rPr lang="en-US" sz="2400" dirty="0" smtClean="0"/>
              <a:t>Personalized Genie Movie Pull</a:t>
            </a:r>
          </a:p>
          <a:p>
            <a:pPr lvl="1"/>
            <a:r>
              <a:rPr lang="en-US" sz="2200" dirty="0" smtClean="0"/>
              <a:t>Record titles from nonlinear channels</a:t>
            </a:r>
          </a:p>
          <a:p>
            <a:pPr lvl="1"/>
            <a:r>
              <a:rPr lang="en-US" sz="2200" dirty="0" smtClean="0"/>
              <a:t>Record movies for Genie</a:t>
            </a:r>
          </a:p>
          <a:p>
            <a:pPr lvl="1"/>
            <a:r>
              <a:rPr lang="en-US" sz="2200" dirty="0" smtClean="0"/>
              <a:t>Personalized Genie movies</a:t>
            </a:r>
          </a:p>
          <a:p>
            <a:pPr lvl="1"/>
            <a:r>
              <a:rPr lang="en-US" sz="2200" dirty="0" smtClean="0"/>
              <a:t>User feedback to movie recommendation via ‘Drop from Genie’</a:t>
            </a:r>
          </a:p>
          <a:p>
            <a:r>
              <a:rPr lang="en-US" sz="2400" dirty="0"/>
              <a:t>‘What’s On’ in MYDIRECTV</a:t>
            </a:r>
          </a:p>
          <a:p>
            <a:pPr lvl="1"/>
            <a:r>
              <a:rPr lang="en-US" sz="2200" dirty="0" smtClean="0"/>
              <a:t>Live </a:t>
            </a:r>
            <a:r>
              <a:rPr lang="en-US" sz="2200" dirty="0"/>
              <a:t>sport specified by user’s ‘My Team</a:t>
            </a:r>
            <a:r>
              <a:rPr lang="en-US" sz="2200" dirty="0" smtClean="0"/>
              <a:t>’</a:t>
            </a:r>
          </a:p>
          <a:p>
            <a:r>
              <a:rPr lang="en-US" sz="2400" dirty="0"/>
              <a:t> ‘Genie Recommends’ in </a:t>
            </a:r>
            <a:r>
              <a:rPr lang="en-US" sz="2400" dirty="0" smtClean="0"/>
              <a:t>MYDIRECTV</a:t>
            </a:r>
            <a:endParaRPr lang="en-US" sz="2200" dirty="0"/>
          </a:p>
          <a:p>
            <a:pPr lvl="1"/>
            <a:r>
              <a:rPr lang="en-US" sz="2200" dirty="0"/>
              <a:t>Order Genie recordings sensitive to client/timeslot</a:t>
            </a:r>
          </a:p>
          <a:p>
            <a:pPr lvl="1"/>
            <a:endParaRPr lang="en-US" sz="2200" dirty="0" smtClean="0"/>
          </a:p>
        </p:txBody>
      </p:sp>
      <p:sp>
        <p:nvSpPr>
          <p:cNvPr id="4" name="Slide Number Placeholder 2"/>
          <p:cNvSpPr>
            <a:spLocks noGrp="1"/>
          </p:cNvSpPr>
          <p:nvPr>
            <p:ph type="sldNum" sz="quarter" idx="12"/>
          </p:nvPr>
        </p:nvSpPr>
        <p:spPr>
          <a:xfrm>
            <a:off x="6553200" y="6356350"/>
            <a:ext cx="2133600" cy="365125"/>
          </a:xfrm>
        </p:spPr>
        <p:txBody>
          <a:bodyPr/>
          <a:lstStyle/>
          <a:p>
            <a:pPr>
              <a:defRPr/>
            </a:pPr>
            <a:fld id="{8E48C24A-8461-4FC1-AA0F-2A167EFF45E4}" type="slidenum">
              <a:rPr lang="en-US" smtClean="0"/>
              <a:pPr>
                <a:defRPr/>
              </a:pPr>
              <a:t>78</a:t>
            </a:fld>
            <a:endParaRPr lang="en-US" dirty="0"/>
          </a:p>
        </p:txBody>
      </p:sp>
    </p:spTree>
    <p:extLst>
      <p:ext uri="{BB962C8B-B14F-4D97-AF65-F5344CB8AC3E}">
        <p14:creationId xmlns:p14="http://schemas.microsoft.com/office/powerpoint/2010/main" val="10230886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52073" y="-304800"/>
            <a:ext cx="8229600" cy="1143000"/>
          </a:xfrm>
        </p:spPr>
        <p:txBody>
          <a:bodyPr/>
          <a:lstStyle/>
          <a:p>
            <a:r>
              <a:rPr lang="en-US" altLang="en-US" dirty="0" smtClean="0">
                <a:solidFill>
                  <a:schemeClr val="bg1"/>
                </a:solidFill>
                <a:ea typeface="ＭＳ Ｐゴシック" charset="-128"/>
              </a:rPr>
              <a:t>My DIRECTV</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73" y="1447800"/>
            <a:ext cx="7185910" cy="4790607"/>
          </a:xfrm>
          <a:prstGeom prst="rect">
            <a:avLst/>
          </a:prstGeom>
          <a:ln>
            <a:noFill/>
          </a:ln>
          <a:effectLst>
            <a:softEdge rad="112500"/>
          </a:effectLst>
        </p:spPr>
      </p:pic>
      <p:sp>
        <p:nvSpPr>
          <p:cNvPr id="13" name="TextBox 12"/>
          <p:cNvSpPr txBox="1"/>
          <p:nvPr/>
        </p:nvSpPr>
        <p:spPr>
          <a:xfrm>
            <a:off x="800101" y="4873539"/>
            <a:ext cx="2209799" cy="523220"/>
          </a:xfrm>
          <a:prstGeom prst="rect">
            <a:avLst/>
          </a:prstGeom>
          <a:noFill/>
        </p:spPr>
        <p:txBody>
          <a:bodyPr wrap="square" rtlCol="0">
            <a:spAutoFit/>
          </a:bodyPr>
          <a:lstStyle/>
          <a:p>
            <a:r>
              <a:rPr lang="en-US" sz="1400" dirty="0" smtClean="0">
                <a:solidFill>
                  <a:srgbClr val="FFFF00"/>
                </a:solidFill>
                <a:latin typeface="Arial" charset="0"/>
              </a:rPr>
              <a:t>Personalized display for clients and time of day. </a:t>
            </a:r>
            <a:endParaRPr lang="en-US" sz="1400" dirty="0">
              <a:solidFill>
                <a:srgbClr val="FFFF00"/>
              </a:solidFill>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0" y="2578100"/>
            <a:ext cx="965200" cy="1408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572000" y="1749021"/>
            <a:ext cx="1950720" cy="523220"/>
          </a:xfrm>
          <a:prstGeom prst="rect">
            <a:avLst/>
          </a:prstGeom>
        </p:spPr>
        <p:txBody>
          <a:bodyPr wrap="square">
            <a:spAutoFit/>
          </a:bodyPr>
          <a:lstStyle/>
          <a:p>
            <a:pPr lvl="0"/>
            <a:r>
              <a:rPr lang="en-US" sz="1400" dirty="0" smtClean="0">
                <a:solidFill>
                  <a:srgbClr val="FFFF00"/>
                </a:solidFill>
                <a:latin typeface="Arial" charset="0"/>
              </a:rPr>
              <a:t>Live user ‘My Team’ sport </a:t>
            </a:r>
            <a:r>
              <a:rPr lang="en-US" sz="1400" dirty="0">
                <a:solidFill>
                  <a:srgbClr val="FFFF00"/>
                </a:solidFill>
                <a:latin typeface="Arial" charset="0"/>
              </a:rPr>
              <a:t>programs</a:t>
            </a:r>
          </a:p>
        </p:txBody>
      </p:sp>
      <p:cxnSp>
        <p:nvCxnSpPr>
          <p:cNvPr id="10" name="Straight Arrow Connector 9"/>
          <p:cNvCxnSpPr/>
          <p:nvPr/>
        </p:nvCxnSpPr>
        <p:spPr>
          <a:xfrm flipH="1">
            <a:off x="4852416" y="2272241"/>
            <a:ext cx="310896" cy="5604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895600" y="4727377"/>
            <a:ext cx="533400" cy="586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Slide Number Placeholder 2"/>
          <p:cNvSpPr>
            <a:spLocks noGrp="1"/>
          </p:cNvSpPr>
          <p:nvPr>
            <p:ph type="sldNum" sz="quarter" idx="12"/>
          </p:nvPr>
        </p:nvSpPr>
        <p:spPr>
          <a:xfrm>
            <a:off x="6553200" y="6356350"/>
            <a:ext cx="2133600" cy="365125"/>
          </a:xfrm>
        </p:spPr>
        <p:txBody>
          <a:bodyPr/>
          <a:lstStyle/>
          <a:p>
            <a:pPr>
              <a:defRPr/>
            </a:pPr>
            <a:fld id="{8E48C24A-8461-4FC1-AA0F-2A167EFF45E4}" type="slidenum">
              <a:rPr lang="en-US" smtClean="0"/>
              <a:pPr>
                <a:defRPr/>
              </a:pPr>
              <a:t>79</a:t>
            </a:fld>
            <a:endParaRPr lang="en-US" dirty="0"/>
          </a:p>
        </p:txBody>
      </p:sp>
    </p:spTree>
    <p:extLst>
      <p:ext uri="{BB962C8B-B14F-4D97-AF65-F5344CB8AC3E}">
        <p14:creationId xmlns:p14="http://schemas.microsoft.com/office/powerpoint/2010/main" val="773716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9600"/>
          </a:xfrm>
        </p:spPr>
        <p:txBody>
          <a:bodyPr/>
          <a:lstStyle/>
          <a:p>
            <a:r>
              <a:rPr lang="en-US" dirty="0" smtClean="0">
                <a:solidFill>
                  <a:schemeClr val="bg1"/>
                </a:solidFill>
              </a:rPr>
              <a:t>System </a:t>
            </a:r>
            <a:r>
              <a:rPr lang="en-US" smtClean="0">
                <a:solidFill>
                  <a:schemeClr val="bg1"/>
                </a:solidFill>
              </a:rPr>
              <a:t>Architecture Diagram</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970690"/>
            <a:ext cx="8686799" cy="5486126"/>
          </a:xfrm>
          <a:prstGeom prst="rect">
            <a:avLst/>
          </a:prstGeom>
        </p:spPr>
      </p:pic>
    </p:spTree>
    <p:extLst>
      <p:ext uri="{BB962C8B-B14F-4D97-AF65-F5344CB8AC3E}">
        <p14:creationId xmlns:p14="http://schemas.microsoft.com/office/powerpoint/2010/main" val="40789759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lstStyle/>
          <a:p>
            <a:r>
              <a:rPr lang="en-US" altLang="en-US" dirty="0" smtClean="0">
                <a:solidFill>
                  <a:schemeClr val="bg1"/>
                </a:solidFill>
                <a:ea typeface="ＭＳ Ｐゴシック" charset="-128"/>
              </a:rPr>
              <a:t>Personalized Movies</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28" y="1600200"/>
            <a:ext cx="6788944" cy="4525963"/>
          </a:xfrm>
        </p:spPr>
      </p:pic>
      <p:sp>
        <p:nvSpPr>
          <p:cNvPr id="5" name="TextBox 4"/>
          <p:cNvSpPr txBox="1"/>
          <p:nvPr/>
        </p:nvSpPr>
        <p:spPr>
          <a:xfrm>
            <a:off x="1141477" y="1837731"/>
            <a:ext cx="2209799" cy="523220"/>
          </a:xfrm>
          <a:prstGeom prst="rect">
            <a:avLst/>
          </a:prstGeom>
          <a:noFill/>
        </p:spPr>
        <p:txBody>
          <a:bodyPr wrap="square" rtlCol="0">
            <a:spAutoFit/>
          </a:bodyPr>
          <a:lstStyle/>
          <a:p>
            <a:r>
              <a:rPr lang="en-US" sz="1400" dirty="0" smtClean="0">
                <a:solidFill>
                  <a:srgbClr val="FFFF00"/>
                </a:solidFill>
                <a:latin typeface="Arial" charset="0"/>
              </a:rPr>
              <a:t>Personalized Genie movie from carousel</a:t>
            </a:r>
            <a:endParaRPr lang="en-US" sz="1400" dirty="0">
              <a:solidFill>
                <a:srgbClr val="FFFF00"/>
              </a:solidFill>
              <a:latin typeface="Arial" charset="0"/>
            </a:endParaRPr>
          </a:p>
        </p:txBody>
      </p:sp>
      <p:cxnSp>
        <p:nvCxnSpPr>
          <p:cNvPr id="6" name="Straight Arrow Connector 5"/>
          <p:cNvCxnSpPr/>
          <p:nvPr/>
        </p:nvCxnSpPr>
        <p:spPr>
          <a:xfrm>
            <a:off x="2694432" y="2360951"/>
            <a:ext cx="777240" cy="802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2"/>
          <p:cNvSpPr>
            <a:spLocks noGrp="1"/>
          </p:cNvSpPr>
          <p:nvPr>
            <p:ph type="sldNum" sz="quarter" idx="12"/>
          </p:nvPr>
        </p:nvSpPr>
        <p:spPr>
          <a:xfrm>
            <a:off x="6553200" y="6356350"/>
            <a:ext cx="2133600" cy="365125"/>
          </a:xfrm>
        </p:spPr>
        <p:txBody>
          <a:bodyPr/>
          <a:lstStyle/>
          <a:p>
            <a:pPr>
              <a:defRPr/>
            </a:pPr>
            <a:fld id="{8E48C24A-8461-4FC1-AA0F-2A167EFF45E4}" type="slidenum">
              <a:rPr lang="en-US" smtClean="0"/>
              <a:pPr>
                <a:defRPr/>
              </a:pPr>
              <a:t>80</a:t>
            </a:fld>
            <a:endParaRPr lang="en-US" dirty="0"/>
          </a:p>
        </p:txBody>
      </p:sp>
    </p:spTree>
    <p:extLst>
      <p:ext uri="{BB962C8B-B14F-4D97-AF65-F5344CB8AC3E}">
        <p14:creationId xmlns:p14="http://schemas.microsoft.com/office/powerpoint/2010/main" val="22925046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Mobile Clients (Phones &amp; Tablets)</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Ruth Yakubu</a:t>
            </a:r>
            <a:endParaRPr lang="en-US" dirty="0"/>
          </a:p>
          <a:p>
            <a:r>
              <a:rPr lang="en-US" dirty="0" smtClean="0"/>
              <a:t>May 27 2014</a:t>
            </a:r>
            <a:endParaRPr lang="en-US" dirty="0"/>
          </a:p>
        </p:txBody>
      </p:sp>
    </p:spTree>
    <p:extLst>
      <p:ext uri="{BB962C8B-B14F-4D97-AF65-F5344CB8AC3E}">
        <p14:creationId xmlns:p14="http://schemas.microsoft.com/office/powerpoint/2010/main" val="17701563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09" y="132515"/>
            <a:ext cx="7880350" cy="369332"/>
          </a:xfrm>
        </p:spPr>
        <p:txBody>
          <a:bodyPr/>
          <a:lstStyle/>
          <a:p>
            <a:r>
              <a:rPr lang="en-US" dirty="0" smtClean="0">
                <a:solidFill>
                  <a:schemeClr val="bg1"/>
                </a:solidFill>
              </a:rPr>
              <a:t>Mobile Client</a:t>
            </a:r>
            <a:endParaRPr lang="en-US" dirty="0">
              <a:solidFill>
                <a:schemeClr val="bg1"/>
              </a:solidFill>
              <a:latin typeface="+mn-lt"/>
            </a:endParaRPr>
          </a:p>
        </p:txBody>
      </p:sp>
      <p:sp>
        <p:nvSpPr>
          <p:cNvPr id="4" name="Content Placeholder 2"/>
          <p:cNvSpPr>
            <a:spLocks noGrp="1"/>
          </p:cNvSpPr>
          <p:nvPr>
            <p:ph sz="half" idx="1"/>
          </p:nvPr>
        </p:nvSpPr>
        <p:spPr>
          <a:xfrm>
            <a:off x="241381" y="685800"/>
            <a:ext cx="8390238" cy="5943600"/>
          </a:xfrm>
        </p:spPr>
        <p:txBody>
          <a:bodyPr/>
          <a:lstStyle/>
          <a:p>
            <a:r>
              <a:rPr lang="en-US" b="0" dirty="0">
                <a:ea typeface="ＭＳ Ｐゴシック" pitchFamily="-65" charset="-128"/>
              </a:rPr>
              <a:t>Devices</a:t>
            </a:r>
          </a:p>
          <a:p>
            <a:pPr lvl="1"/>
            <a:r>
              <a:rPr lang="en-US" dirty="0">
                <a:ea typeface="ＭＳ Ｐゴシック" pitchFamily="-65" charset="-128"/>
              </a:rPr>
              <a:t>IPad, iPhone, Android Phone, Android </a:t>
            </a:r>
            <a:r>
              <a:rPr lang="en-US" dirty="0" smtClean="0">
                <a:ea typeface="ＭＳ Ｐゴシック" pitchFamily="-65" charset="-128"/>
              </a:rPr>
              <a:t>Tablet</a:t>
            </a:r>
          </a:p>
          <a:p>
            <a:pPr marL="461962" lvl="1" indent="0">
              <a:buNone/>
            </a:pPr>
            <a:endParaRPr lang="en-US" dirty="0" smtClean="0">
              <a:ea typeface="ＭＳ Ｐゴシック" pitchFamily="-65" charset="-128"/>
            </a:endParaRPr>
          </a:p>
          <a:p>
            <a:r>
              <a:rPr lang="en-US" b="0" dirty="0" smtClean="0">
                <a:ea typeface="ＭＳ Ｐゴシック" pitchFamily="-65" charset="-128"/>
              </a:rPr>
              <a:t>New Features </a:t>
            </a:r>
            <a:endParaRPr lang="en-US" b="0" dirty="0">
              <a:ea typeface="ＭＳ Ｐゴシック" pitchFamily="-65" charset="-128"/>
            </a:endParaRPr>
          </a:p>
          <a:p>
            <a:pPr lvl="1"/>
            <a:r>
              <a:rPr lang="en-US" b="0" dirty="0" smtClean="0"/>
              <a:t>Carousel of recommended content is </a:t>
            </a:r>
            <a:r>
              <a:rPr lang="en-US" b="0" dirty="0"/>
              <a:t>added </a:t>
            </a:r>
            <a:r>
              <a:rPr lang="en-US" dirty="0" smtClean="0"/>
              <a:t>on Homepage</a:t>
            </a:r>
          </a:p>
          <a:p>
            <a:pPr lvl="1"/>
            <a:r>
              <a:rPr lang="en-US" b="0" dirty="0" smtClean="0"/>
              <a:t>Users </a:t>
            </a:r>
            <a:r>
              <a:rPr lang="en-US" b="0" dirty="0"/>
              <a:t>can sort programs by recommended for </a:t>
            </a:r>
            <a:r>
              <a:rPr lang="en-US" b="0" dirty="0" smtClean="0"/>
              <a:t>them</a:t>
            </a:r>
            <a:endParaRPr lang="en-US" sz="3200" dirty="0"/>
          </a:p>
          <a:p>
            <a:pPr lvl="1"/>
            <a:r>
              <a:rPr lang="en-US" b="0" dirty="0" smtClean="0"/>
              <a:t>Indicator </a:t>
            </a:r>
            <a:r>
              <a:rPr lang="en-US" b="0" dirty="0"/>
              <a:t>in guide shows recommended </a:t>
            </a:r>
            <a:r>
              <a:rPr lang="en-US" b="0" dirty="0" smtClean="0"/>
              <a:t>programs</a:t>
            </a:r>
            <a:endParaRPr lang="en-US" sz="3200" dirty="0"/>
          </a:p>
          <a:p>
            <a:pPr lvl="1"/>
            <a:r>
              <a:rPr lang="en-US" b="0" dirty="0" smtClean="0"/>
              <a:t>Users </a:t>
            </a:r>
            <a:r>
              <a:rPr lang="en-US" b="0" dirty="0"/>
              <a:t>can </a:t>
            </a:r>
            <a:r>
              <a:rPr lang="en-US" b="0" dirty="0" smtClean="0"/>
              <a:t>filter by suggested programs</a:t>
            </a:r>
            <a:endParaRPr lang="en-US" sz="3200" dirty="0"/>
          </a:p>
          <a:p>
            <a:pPr lvl="1"/>
            <a:r>
              <a:rPr lang="en-US" b="0" dirty="0" smtClean="0"/>
              <a:t>Carousel </a:t>
            </a:r>
            <a:r>
              <a:rPr lang="en-US" b="0" dirty="0"/>
              <a:t>of similar shows at the bottom of Program pages</a:t>
            </a:r>
            <a:endParaRPr lang="en-US" sz="3200" b="0" dirty="0"/>
          </a:p>
          <a:p>
            <a:pPr marL="461962" lvl="1" indent="0">
              <a:buNone/>
            </a:pPr>
            <a:endParaRPr lang="en-US" dirty="0"/>
          </a:p>
        </p:txBody>
      </p:sp>
      <p:sp>
        <p:nvSpPr>
          <p:cNvPr id="5" name="Slide Number Placeholder 2"/>
          <p:cNvSpPr>
            <a:spLocks noGrp="1"/>
          </p:cNvSpPr>
          <p:nvPr>
            <p:ph type="sldNum" sz="quarter" idx="12"/>
          </p:nvPr>
        </p:nvSpPr>
        <p:spPr>
          <a:xfrm>
            <a:off x="6553200" y="6356350"/>
            <a:ext cx="2133600" cy="365125"/>
          </a:xfrm>
        </p:spPr>
        <p:txBody>
          <a:bodyPr/>
          <a:lstStyle/>
          <a:p>
            <a:pPr>
              <a:defRPr/>
            </a:pPr>
            <a:fld id="{8E48C24A-8461-4FC1-AA0F-2A167EFF45E4}" type="slidenum">
              <a:rPr lang="en-US" smtClean="0"/>
              <a:pPr>
                <a:defRPr/>
              </a:pPr>
              <a:t>82</a:t>
            </a:fld>
            <a:endParaRPr lang="en-US" dirty="0"/>
          </a:p>
        </p:txBody>
      </p:sp>
    </p:spTree>
    <p:extLst>
      <p:ext uri="{BB962C8B-B14F-4D97-AF65-F5344CB8AC3E}">
        <p14:creationId xmlns:p14="http://schemas.microsoft.com/office/powerpoint/2010/main" val="30751464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09" y="132515"/>
            <a:ext cx="7880350" cy="369332"/>
          </a:xfrm>
        </p:spPr>
        <p:txBody>
          <a:bodyPr/>
          <a:lstStyle/>
          <a:p>
            <a:r>
              <a:rPr lang="en-US" dirty="0" smtClean="0">
                <a:solidFill>
                  <a:schemeClr val="bg1"/>
                </a:solidFill>
              </a:rPr>
              <a:t>Mobile Client Architecture</a:t>
            </a:r>
            <a:endParaRPr lang="en-US" dirty="0">
              <a:solidFill>
                <a:schemeClr val="bg1"/>
              </a:solidFill>
              <a:latin typeface="+mn-lt"/>
            </a:endParaRPr>
          </a:p>
        </p:txBody>
      </p:sp>
      <p:sp>
        <p:nvSpPr>
          <p:cNvPr id="7" name="Rectangle 6"/>
          <p:cNvSpPr/>
          <p:nvPr/>
        </p:nvSpPr>
        <p:spPr>
          <a:xfrm>
            <a:off x="646322" y="2902806"/>
            <a:ext cx="1447800" cy="9144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Client</a:t>
            </a:r>
          </a:p>
          <a:p>
            <a:pPr algn="ctr"/>
            <a:r>
              <a:rPr lang="en-US" dirty="0" smtClean="0">
                <a:solidFill>
                  <a:schemeClr val="tx1"/>
                </a:solidFill>
              </a:rPr>
              <a:t>devices</a:t>
            </a:r>
            <a:endParaRPr lang="en-US" dirty="0">
              <a:solidFill>
                <a:schemeClr val="tx1"/>
              </a:solidFill>
            </a:endParaRPr>
          </a:p>
        </p:txBody>
      </p:sp>
      <p:sp>
        <p:nvSpPr>
          <p:cNvPr id="10" name="Rectangle 9"/>
          <p:cNvSpPr/>
          <p:nvPr/>
        </p:nvSpPr>
        <p:spPr>
          <a:xfrm>
            <a:off x="431379" y="5499357"/>
            <a:ext cx="1933036" cy="914400"/>
          </a:xfrm>
          <a:prstGeom prst="rect">
            <a:avLst/>
          </a:prstGeom>
          <a:ln w="76200">
            <a:solidFill>
              <a:srgbClr val="FF3737"/>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tx1"/>
                </a:solidFill>
              </a:rPr>
              <a:t>Recommendation Services</a:t>
            </a:r>
          </a:p>
        </p:txBody>
      </p:sp>
      <p:sp>
        <p:nvSpPr>
          <p:cNvPr id="12" name="Rectangle 11"/>
          <p:cNvSpPr/>
          <p:nvPr/>
        </p:nvSpPr>
        <p:spPr>
          <a:xfrm>
            <a:off x="3947364" y="963909"/>
            <a:ext cx="14478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rPr>
              <a:t>UPDS/UPAS</a:t>
            </a:r>
            <a:endParaRPr lang="en-US" dirty="0">
              <a:solidFill>
                <a:schemeClr val="tx1"/>
              </a:solidFill>
            </a:endParaRPr>
          </a:p>
        </p:txBody>
      </p:sp>
      <p:sp>
        <p:nvSpPr>
          <p:cNvPr id="11" name="Cloud"/>
          <p:cNvSpPr>
            <a:spLocks noChangeAspect="1" noEditPoints="1" noChangeArrowheads="1"/>
          </p:cNvSpPr>
          <p:nvPr/>
        </p:nvSpPr>
        <p:spPr bwMode="auto">
          <a:xfrm>
            <a:off x="6530975" y="762000"/>
            <a:ext cx="2155825"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algn="ctr"/>
            <a:r>
              <a:rPr lang="en-US" sz="2000" dirty="0" smtClean="0">
                <a:solidFill>
                  <a:srgbClr val="002060"/>
                </a:solidFill>
              </a:rPr>
              <a:t>UP</a:t>
            </a:r>
          </a:p>
          <a:p>
            <a:pPr algn="ctr"/>
            <a:r>
              <a:rPr lang="en-US" sz="2000" dirty="0" smtClean="0">
                <a:solidFill>
                  <a:srgbClr val="002060"/>
                </a:solidFill>
              </a:rPr>
              <a:t>Central Cache</a:t>
            </a:r>
            <a:endParaRPr lang="en-US" sz="2000" dirty="0">
              <a:solidFill>
                <a:srgbClr val="002060"/>
              </a:solidFill>
            </a:endParaRPr>
          </a:p>
        </p:txBody>
      </p:sp>
      <p:cxnSp>
        <p:nvCxnSpPr>
          <p:cNvPr id="14" name="Straight Arrow Connector 13"/>
          <p:cNvCxnSpPr/>
          <p:nvPr/>
        </p:nvCxnSpPr>
        <p:spPr>
          <a:xfrm>
            <a:off x="1342546" y="3816413"/>
            <a:ext cx="0" cy="16829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094122" y="3817206"/>
            <a:ext cx="1253859" cy="124454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0"/>
            <a:endCxn id="12" idx="1"/>
          </p:cNvCxnSpPr>
          <p:nvPr/>
        </p:nvCxnSpPr>
        <p:spPr>
          <a:xfrm flipV="1">
            <a:off x="1370222" y="1421109"/>
            <a:ext cx="2577142" cy="148169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p:cNvCxnSpPr>
          <p:nvPr/>
        </p:nvCxnSpPr>
        <p:spPr>
          <a:xfrm>
            <a:off x="5395164" y="1421109"/>
            <a:ext cx="121641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70221" y="1458661"/>
            <a:ext cx="2733135" cy="400110"/>
          </a:xfrm>
          <a:prstGeom prst="rect">
            <a:avLst/>
          </a:prstGeom>
          <a:noFill/>
        </p:spPr>
        <p:txBody>
          <a:bodyPr wrap="square" rtlCol="0">
            <a:spAutoFit/>
          </a:bodyPr>
          <a:lstStyle/>
          <a:p>
            <a:r>
              <a:rPr lang="en-US" sz="1000" b="1" dirty="0" smtClean="0">
                <a:solidFill>
                  <a:schemeClr val="accent2"/>
                </a:solidFill>
              </a:rPr>
              <a:t>Profile content, Pause/Resume, </a:t>
            </a:r>
          </a:p>
          <a:p>
            <a:r>
              <a:rPr lang="en-US" sz="1000" b="1" dirty="0" smtClean="0">
                <a:solidFill>
                  <a:schemeClr val="accent2"/>
                </a:solidFill>
              </a:rPr>
              <a:t>GVH,  Opt-IN/OUT notification</a:t>
            </a:r>
            <a:endParaRPr lang="en-US" sz="1000" b="1" dirty="0">
              <a:solidFill>
                <a:schemeClr val="accent2"/>
              </a:solidFill>
            </a:endParaRPr>
          </a:p>
        </p:txBody>
      </p:sp>
      <p:sp>
        <p:nvSpPr>
          <p:cNvPr id="28" name="TextBox 27"/>
          <p:cNvSpPr txBox="1"/>
          <p:nvPr/>
        </p:nvSpPr>
        <p:spPr>
          <a:xfrm>
            <a:off x="5553314" y="1421109"/>
            <a:ext cx="1955321" cy="246221"/>
          </a:xfrm>
          <a:prstGeom prst="rect">
            <a:avLst/>
          </a:prstGeom>
          <a:noFill/>
        </p:spPr>
        <p:txBody>
          <a:bodyPr wrap="square" rtlCol="0">
            <a:spAutoFit/>
          </a:bodyPr>
          <a:lstStyle/>
          <a:p>
            <a:r>
              <a:rPr lang="en-US" sz="1000" b="1" dirty="0" smtClean="0">
                <a:solidFill>
                  <a:schemeClr val="accent2"/>
                </a:solidFill>
              </a:rPr>
              <a:t>UP data sync</a:t>
            </a:r>
            <a:endParaRPr lang="en-US" sz="1000" b="1" dirty="0">
              <a:solidFill>
                <a:schemeClr val="accent2"/>
              </a:solidFill>
            </a:endParaRPr>
          </a:p>
        </p:txBody>
      </p:sp>
      <p:sp>
        <p:nvSpPr>
          <p:cNvPr id="29" name="Rectangle 28"/>
          <p:cNvSpPr/>
          <p:nvPr/>
        </p:nvSpPr>
        <p:spPr>
          <a:xfrm>
            <a:off x="3918789" y="2902806"/>
            <a:ext cx="1447800"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tx1"/>
                </a:solidFill>
              </a:rPr>
              <a:t>PGWS</a:t>
            </a:r>
            <a:endParaRPr lang="en-US" dirty="0">
              <a:solidFill>
                <a:schemeClr val="tx1"/>
              </a:solidFill>
            </a:endParaRPr>
          </a:p>
        </p:txBody>
      </p:sp>
      <p:cxnSp>
        <p:nvCxnSpPr>
          <p:cNvPr id="1047" name="Straight Arrow Connector 1046"/>
          <p:cNvCxnSpPr>
            <a:stCxn id="7" idx="3"/>
            <a:endCxn id="29" idx="1"/>
          </p:cNvCxnSpPr>
          <p:nvPr/>
        </p:nvCxnSpPr>
        <p:spPr>
          <a:xfrm>
            <a:off x="2094122" y="3360006"/>
            <a:ext cx="182466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2228100" y="2806008"/>
            <a:ext cx="1524000" cy="553998"/>
          </a:xfrm>
          <a:prstGeom prst="rect">
            <a:avLst/>
          </a:prstGeom>
          <a:noFill/>
        </p:spPr>
        <p:txBody>
          <a:bodyPr wrap="square" rtlCol="0">
            <a:spAutoFit/>
          </a:bodyPr>
          <a:lstStyle/>
          <a:p>
            <a:r>
              <a:rPr lang="en-US" sz="1000" b="1" dirty="0" smtClean="0">
                <a:solidFill>
                  <a:schemeClr val="accent2"/>
                </a:solidFill>
              </a:rPr>
              <a:t>Guide,</a:t>
            </a:r>
            <a:r>
              <a:rPr lang="en-US" sz="1000" b="1" dirty="0">
                <a:solidFill>
                  <a:schemeClr val="accent2"/>
                </a:solidFill>
              </a:rPr>
              <a:t> </a:t>
            </a:r>
            <a:r>
              <a:rPr lang="en-US" sz="1000" b="1" dirty="0" smtClean="0">
                <a:solidFill>
                  <a:schemeClr val="accent2"/>
                </a:solidFill>
              </a:rPr>
              <a:t>Program data,  </a:t>
            </a:r>
          </a:p>
          <a:p>
            <a:r>
              <a:rPr lang="en-US" sz="1000" b="1" dirty="0" smtClean="0">
                <a:solidFill>
                  <a:schemeClr val="accent2"/>
                </a:solidFill>
              </a:rPr>
              <a:t> recommendation</a:t>
            </a:r>
          </a:p>
          <a:p>
            <a:r>
              <a:rPr lang="en-US" sz="1000" b="1" dirty="0" smtClean="0">
                <a:solidFill>
                  <a:schemeClr val="accent2"/>
                </a:solidFill>
              </a:rPr>
              <a:t>indicator/sorting</a:t>
            </a:r>
            <a:endParaRPr lang="en-US" sz="1000" b="1" dirty="0">
              <a:solidFill>
                <a:schemeClr val="accent2"/>
              </a:solidFill>
            </a:endParaRPr>
          </a:p>
        </p:txBody>
      </p:sp>
      <p:sp>
        <p:nvSpPr>
          <p:cNvPr id="24" name="TextBox 23"/>
          <p:cNvSpPr txBox="1">
            <a:spLocks noChangeArrowheads="1"/>
          </p:cNvSpPr>
          <p:nvPr/>
        </p:nvSpPr>
        <p:spPr bwMode="auto">
          <a:xfrm>
            <a:off x="3224631" y="4722516"/>
            <a:ext cx="1541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200">
                <a:solidFill>
                  <a:schemeClr val="bg1"/>
                </a:solidFill>
                <a:latin typeface="Futura Bk"/>
              </a:rPr>
              <a:t>web beacon</a:t>
            </a:r>
          </a:p>
        </p:txBody>
      </p:sp>
      <p:sp>
        <p:nvSpPr>
          <p:cNvPr id="30" name="Can 29"/>
          <p:cNvSpPr>
            <a:spLocks noChangeAspect="1"/>
          </p:cNvSpPr>
          <p:nvPr/>
        </p:nvSpPr>
        <p:spPr>
          <a:xfrm>
            <a:off x="5093570" y="5651757"/>
            <a:ext cx="1003566" cy="762000"/>
          </a:xfrm>
          <a:prstGeom prst="can">
            <a:avLst/>
          </a:prstGeom>
          <a:solidFill>
            <a:srgbClr val="B7CA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latin typeface="Futura Bk" pitchFamily="34" charset="0"/>
              </a:rPr>
              <a:t>Site</a:t>
            </a:r>
          </a:p>
          <a:p>
            <a:pPr algn="ctr">
              <a:defRPr/>
            </a:pPr>
            <a:r>
              <a:rPr lang="en-US" sz="1400" dirty="0">
                <a:latin typeface="Futura Bk" pitchFamily="34" charset="0"/>
              </a:rPr>
              <a:t>Catalyst</a:t>
            </a:r>
          </a:p>
        </p:txBody>
      </p:sp>
      <p:sp>
        <p:nvSpPr>
          <p:cNvPr id="32" name="TextBox 28"/>
          <p:cNvSpPr txBox="1">
            <a:spLocks noChangeArrowheads="1"/>
          </p:cNvSpPr>
          <p:nvPr/>
        </p:nvSpPr>
        <p:spPr bwMode="auto">
          <a:xfrm>
            <a:off x="2740444" y="4419304"/>
            <a:ext cx="1238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200">
                <a:solidFill>
                  <a:schemeClr val="bg1"/>
                </a:solidFill>
                <a:latin typeface="Futura Bk"/>
              </a:rPr>
              <a:t>1X pixel</a:t>
            </a:r>
          </a:p>
        </p:txBody>
      </p:sp>
      <p:sp>
        <p:nvSpPr>
          <p:cNvPr id="33" name="Can 32"/>
          <p:cNvSpPr>
            <a:spLocks noChangeAspect="1"/>
          </p:cNvSpPr>
          <p:nvPr/>
        </p:nvSpPr>
        <p:spPr>
          <a:xfrm>
            <a:off x="4511619" y="4431510"/>
            <a:ext cx="1163903" cy="903287"/>
          </a:xfrm>
          <a:prstGeom prst="can">
            <a:avLst/>
          </a:prstGeom>
          <a:solidFill>
            <a:srgbClr val="FFFF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latin typeface="Futura Bk" pitchFamily="34" charset="0"/>
              </a:rPr>
              <a:t>Data</a:t>
            </a:r>
          </a:p>
          <a:p>
            <a:pPr algn="ctr">
              <a:defRPr/>
            </a:pPr>
            <a:r>
              <a:rPr lang="en-US" sz="1400" dirty="0">
                <a:solidFill>
                  <a:schemeClr val="tx1"/>
                </a:solidFill>
                <a:latin typeface="Futura Bk" pitchFamily="34" charset="0"/>
              </a:rPr>
              <a:t>Warehouse</a:t>
            </a:r>
          </a:p>
        </p:txBody>
      </p:sp>
      <p:sp>
        <p:nvSpPr>
          <p:cNvPr id="34" name="Pentagon 33"/>
          <p:cNvSpPr/>
          <p:nvPr/>
        </p:nvSpPr>
        <p:spPr>
          <a:xfrm>
            <a:off x="3909956" y="5760247"/>
            <a:ext cx="1159350" cy="5699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Normalize</a:t>
            </a:r>
          </a:p>
        </p:txBody>
      </p:sp>
      <p:sp>
        <p:nvSpPr>
          <p:cNvPr id="35" name="Rounded Rectangle 34"/>
          <p:cNvSpPr/>
          <p:nvPr/>
        </p:nvSpPr>
        <p:spPr>
          <a:xfrm>
            <a:off x="3347981" y="4067178"/>
            <a:ext cx="3442650" cy="2451894"/>
          </a:xfrm>
          <a:prstGeom prst="roundRect">
            <a:avLst/>
          </a:prstGeom>
          <a:noFill/>
          <a:ln w="762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37" name="Straight Arrow Connector 36"/>
          <p:cNvCxnSpPr>
            <a:endCxn id="33" idx="2"/>
          </p:cNvCxnSpPr>
          <p:nvPr/>
        </p:nvCxnSpPr>
        <p:spPr>
          <a:xfrm flipV="1">
            <a:off x="3347981" y="4883154"/>
            <a:ext cx="1163638" cy="178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34" idx="1"/>
          </p:cNvCxnSpPr>
          <p:nvPr/>
        </p:nvCxnSpPr>
        <p:spPr>
          <a:xfrm>
            <a:off x="3359569" y="5131297"/>
            <a:ext cx="550387" cy="9139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675522" y="4883154"/>
            <a:ext cx="128597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0" idx="4"/>
          </p:cNvCxnSpPr>
          <p:nvPr/>
        </p:nvCxnSpPr>
        <p:spPr>
          <a:xfrm>
            <a:off x="6097136" y="6032757"/>
            <a:ext cx="94998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245393" y="4151316"/>
            <a:ext cx="1647825" cy="369887"/>
          </a:xfrm>
          <a:prstGeom prst="rect">
            <a:avLst/>
          </a:prstGeom>
          <a:noFill/>
        </p:spPr>
        <p:txBody>
          <a:bodyPr wrap="none">
            <a:spAutoFit/>
          </a:bodyPr>
          <a:lstStyle/>
          <a:p>
            <a:pPr>
              <a:defRPr/>
            </a:pPr>
            <a:r>
              <a:rPr lang="en-US" b="1" dirty="0">
                <a:solidFill>
                  <a:schemeClr val="bg1">
                    <a:lumMod val="50000"/>
                  </a:schemeClr>
                </a:solidFill>
                <a:latin typeface="+mn-lt"/>
              </a:rPr>
              <a:t>ADOBE SERVER</a:t>
            </a:r>
          </a:p>
        </p:txBody>
      </p:sp>
      <p:sp>
        <p:nvSpPr>
          <p:cNvPr id="42" name="TextBox 41"/>
          <p:cNvSpPr txBox="1"/>
          <p:nvPr/>
        </p:nvSpPr>
        <p:spPr>
          <a:xfrm>
            <a:off x="3424181" y="5079210"/>
            <a:ext cx="762000" cy="276225"/>
          </a:xfrm>
          <a:prstGeom prst="rect">
            <a:avLst/>
          </a:prstGeom>
          <a:noFill/>
        </p:spPr>
        <p:txBody>
          <a:bodyPr wrap="none">
            <a:spAutoFit/>
          </a:bodyPr>
          <a:lstStyle/>
          <a:p>
            <a:pPr>
              <a:defRPr/>
            </a:pPr>
            <a:r>
              <a:rPr lang="en-US" sz="1200" dirty="0">
                <a:latin typeface="+mn-lt"/>
              </a:rPr>
              <a:t>Raw data</a:t>
            </a:r>
          </a:p>
        </p:txBody>
      </p:sp>
      <p:sp>
        <p:nvSpPr>
          <p:cNvPr id="71" name="TextBox 70"/>
          <p:cNvSpPr txBox="1"/>
          <p:nvPr/>
        </p:nvSpPr>
        <p:spPr>
          <a:xfrm>
            <a:off x="2471362" y="3936149"/>
            <a:ext cx="1524000" cy="400110"/>
          </a:xfrm>
          <a:prstGeom prst="rect">
            <a:avLst/>
          </a:prstGeom>
          <a:noFill/>
        </p:spPr>
        <p:txBody>
          <a:bodyPr wrap="square" rtlCol="0">
            <a:spAutoFit/>
          </a:bodyPr>
          <a:lstStyle/>
          <a:p>
            <a:r>
              <a:rPr lang="en-US" sz="1000" b="1" dirty="0" smtClean="0">
                <a:solidFill>
                  <a:schemeClr val="accent2"/>
                </a:solidFill>
              </a:rPr>
              <a:t>Omniture data: </a:t>
            </a:r>
          </a:p>
          <a:p>
            <a:r>
              <a:rPr lang="en-US" sz="1000" b="1" dirty="0" err="1" smtClean="0">
                <a:solidFill>
                  <a:schemeClr val="accent2"/>
                </a:solidFill>
              </a:rPr>
              <a:t>eVar</a:t>
            </a:r>
            <a:r>
              <a:rPr lang="en-US" sz="1000" b="1" dirty="0" smtClean="0">
                <a:solidFill>
                  <a:schemeClr val="accent2"/>
                </a:solidFill>
              </a:rPr>
              <a:t>, props</a:t>
            </a:r>
            <a:endParaRPr lang="en-US" sz="1000" b="1" dirty="0">
              <a:solidFill>
                <a:schemeClr val="accent2"/>
              </a:solidFill>
            </a:endParaRPr>
          </a:p>
        </p:txBody>
      </p:sp>
      <p:sp>
        <p:nvSpPr>
          <p:cNvPr id="74" name="TextBox 73"/>
          <p:cNvSpPr txBox="1"/>
          <p:nvPr/>
        </p:nvSpPr>
        <p:spPr>
          <a:xfrm>
            <a:off x="7051675" y="4724699"/>
            <a:ext cx="2101850" cy="460375"/>
          </a:xfrm>
          <a:prstGeom prst="rect">
            <a:avLst/>
          </a:prstGeom>
          <a:noFill/>
        </p:spPr>
        <p:txBody>
          <a:bodyPr wrap="none">
            <a:spAutoFit/>
          </a:bodyPr>
          <a:lstStyle/>
          <a:p>
            <a:pPr>
              <a:defRPr/>
            </a:pPr>
            <a:r>
              <a:rPr lang="en-US" sz="1200" dirty="0">
                <a:latin typeface="+mn-lt"/>
              </a:rPr>
              <a:t>Custom reports</a:t>
            </a:r>
          </a:p>
          <a:p>
            <a:pPr>
              <a:defRPr/>
            </a:pPr>
            <a:r>
              <a:rPr lang="en-US" sz="1200" dirty="0">
                <a:latin typeface="+mn-lt"/>
              </a:rPr>
              <a:t>(NOT real-time – 1 day behind)</a:t>
            </a:r>
          </a:p>
        </p:txBody>
      </p:sp>
      <p:sp>
        <p:nvSpPr>
          <p:cNvPr id="75" name="TextBox 74"/>
          <p:cNvSpPr txBox="1"/>
          <p:nvPr/>
        </p:nvSpPr>
        <p:spPr>
          <a:xfrm>
            <a:off x="7143849" y="5982300"/>
            <a:ext cx="1922578" cy="646331"/>
          </a:xfrm>
          <a:prstGeom prst="rect">
            <a:avLst/>
          </a:prstGeom>
          <a:noFill/>
        </p:spPr>
        <p:txBody>
          <a:bodyPr wrap="none">
            <a:spAutoFit/>
          </a:bodyPr>
          <a:lstStyle/>
          <a:p>
            <a:pPr>
              <a:defRPr/>
            </a:pPr>
            <a:r>
              <a:rPr lang="en-US" sz="1200" dirty="0">
                <a:latin typeface="+mn-lt"/>
              </a:rPr>
              <a:t>Standard </a:t>
            </a:r>
            <a:r>
              <a:rPr lang="en-US" sz="1200" dirty="0" smtClean="0">
                <a:latin typeface="+mn-lt"/>
              </a:rPr>
              <a:t>Recommendation </a:t>
            </a:r>
          </a:p>
          <a:p>
            <a:pPr>
              <a:defRPr/>
            </a:pPr>
            <a:r>
              <a:rPr lang="en-US" sz="1200" dirty="0" smtClean="0">
                <a:latin typeface="+mn-lt"/>
              </a:rPr>
              <a:t>reports</a:t>
            </a:r>
            <a:endParaRPr lang="en-US" sz="1200" dirty="0">
              <a:latin typeface="+mn-lt"/>
            </a:endParaRPr>
          </a:p>
          <a:p>
            <a:pPr>
              <a:defRPr/>
            </a:pPr>
            <a:r>
              <a:rPr lang="en-US" sz="1200" dirty="0">
                <a:latin typeface="+mn-lt"/>
              </a:rPr>
              <a:t>(REAL-time – 2hrs behind)</a:t>
            </a:r>
          </a:p>
        </p:txBody>
      </p:sp>
      <p:sp>
        <p:nvSpPr>
          <p:cNvPr id="97" name="TextBox 96"/>
          <p:cNvSpPr txBox="1"/>
          <p:nvPr/>
        </p:nvSpPr>
        <p:spPr>
          <a:xfrm>
            <a:off x="189122" y="4552128"/>
            <a:ext cx="1524000" cy="553998"/>
          </a:xfrm>
          <a:prstGeom prst="rect">
            <a:avLst/>
          </a:prstGeom>
          <a:noFill/>
        </p:spPr>
        <p:txBody>
          <a:bodyPr wrap="square" rtlCol="0">
            <a:spAutoFit/>
          </a:bodyPr>
          <a:lstStyle/>
          <a:p>
            <a:r>
              <a:rPr lang="en-US" sz="1000" b="1" dirty="0" smtClean="0">
                <a:solidFill>
                  <a:schemeClr val="accent2"/>
                </a:solidFill>
              </a:rPr>
              <a:t>Carousel content, personalized data</a:t>
            </a:r>
          </a:p>
          <a:p>
            <a:r>
              <a:rPr lang="en-US" sz="1000" b="1" dirty="0" smtClean="0">
                <a:solidFill>
                  <a:schemeClr val="accent2"/>
                </a:solidFill>
              </a:rPr>
              <a:t> </a:t>
            </a:r>
            <a:endParaRPr lang="en-US" sz="1000" b="1" dirty="0">
              <a:solidFill>
                <a:schemeClr val="accent2"/>
              </a:solidFill>
            </a:endParaRPr>
          </a:p>
        </p:txBody>
      </p:sp>
      <p:sp>
        <p:nvSpPr>
          <p:cNvPr id="43" name="Slide Number Placeholder 2"/>
          <p:cNvSpPr>
            <a:spLocks noGrp="1"/>
          </p:cNvSpPr>
          <p:nvPr>
            <p:ph type="sldNum" sz="quarter" idx="12"/>
          </p:nvPr>
        </p:nvSpPr>
        <p:spPr>
          <a:xfrm>
            <a:off x="6553200" y="6356350"/>
            <a:ext cx="2133600" cy="365125"/>
          </a:xfrm>
        </p:spPr>
        <p:txBody>
          <a:bodyPr/>
          <a:lstStyle/>
          <a:p>
            <a:pPr>
              <a:defRPr/>
            </a:pPr>
            <a:fld id="{8E48C24A-8461-4FC1-AA0F-2A167EFF45E4}" type="slidenum">
              <a:rPr lang="en-US" smtClean="0"/>
              <a:pPr>
                <a:defRPr/>
              </a:pPr>
              <a:t>83</a:t>
            </a:fld>
            <a:endParaRPr lang="en-US" dirty="0"/>
          </a:p>
        </p:txBody>
      </p:sp>
    </p:spTree>
    <p:extLst>
      <p:ext uri="{BB962C8B-B14F-4D97-AF65-F5344CB8AC3E}">
        <p14:creationId xmlns:p14="http://schemas.microsoft.com/office/powerpoint/2010/main" val="2400012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E2E System Testing</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Barbara Covey</a:t>
            </a:r>
            <a:endParaRPr lang="en-US" dirty="0"/>
          </a:p>
          <a:p>
            <a:r>
              <a:rPr lang="en-US" dirty="0" smtClean="0"/>
              <a:t>May 27 2014</a:t>
            </a:r>
            <a:endParaRPr lang="en-US" dirty="0"/>
          </a:p>
        </p:txBody>
      </p:sp>
    </p:spTree>
    <p:extLst>
      <p:ext uri="{BB962C8B-B14F-4D97-AF65-F5344CB8AC3E}">
        <p14:creationId xmlns:p14="http://schemas.microsoft.com/office/powerpoint/2010/main" val="15962888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533400"/>
          </a:xfrm>
        </p:spPr>
        <p:txBody>
          <a:bodyPr/>
          <a:lstStyle/>
          <a:p>
            <a:r>
              <a:rPr lang="en-US" dirty="0">
                <a:solidFill>
                  <a:schemeClr val="bg1"/>
                </a:solidFill>
                <a:ea typeface="ＭＳ Ｐゴシック" pitchFamily="34" charset="-128"/>
              </a:rPr>
              <a:t>E2E Test Goals and Steps</a:t>
            </a:r>
            <a:endParaRPr lang="en-US" dirty="0">
              <a:solidFill>
                <a:schemeClr val="bg1"/>
              </a:solidFill>
            </a:endParaRPr>
          </a:p>
        </p:txBody>
      </p:sp>
      <p:sp>
        <p:nvSpPr>
          <p:cNvPr id="3" name="Content Placeholder 2"/>
          <p:cNvSpPr>
            <a:spLocks noGrp="1"/>
          </p:cNvSpPr>
          <p:nvPr>
            <p:ph sz="half" idx="1"/>
          </p:nvPr>
        </p:nvSpPr>
        <p:spPr>
          <a:xfrm>
            <a:off x="228600" y="990600"/>
            <a:ext cx="8763000" cy="4343400"/>
          </a:xfrm>
        </p:spPr>
        <p:txBody>
          <a:bodyPr/>
          <a:lstStyle/>
          <a:p>
            <a:r>
              <a:rPr lang="en-US" dirty="0"/>
              <a:t>Functional System Testing: </a:t>
            </a:r>
          </a:p>
          <a:p>
            <a:pPr lvl="1"/>
            <a:r>
              <a:rPr lang="en-US" dirty="0"/>
              <a:t>Goals:</a:t>
            </a:r>
          </a:p>
          <a:p>
            <a:pPr lvl="2"/>
            <a:r>
              <a:rPr lang="en-US" dirty="0"/>
              <a:t>Verify all components perform as a whole system as expected </a:t>
            </a:r>
          </a:p>
          <a:p>
            <a:pPr lvl="2"/>
            <a:r>
              <a:rPr lang="en-US" dirty="0"/>
              <a:t>Validate requirements as documented in the System Spec</a:t>
            </a:r>
          </a:p>
          <a:p>
            <a:pPr lvl="1"/>
            <a:r>
              <a:rPr lang="en-US" dirty="0"/>
              <a:t>Steps: </a:t>
            </a:r>
          </a:p>
          <a:p>
            <a:pPr lvl="2"/>
            <a:r>
              <a:rPr lang="en-US" dirty="0"/>
              <a:t>Test Planning – identify use cases, write test plan</a:t>
            </a:r>
          </a:p>
          <a:p>
            <a:pPr lvl="2"/>
            <a:r>
              <a:rPr lang="en-US" dirty="0"/>
              <a:t>Test Execution – perform integration and formal testing activities</a:t>
            </a:r>
          </a:p>
          <a:p>
            <a:pPr lvl="2"/>
            <a:r>
              <a:rPr lang="en-US" dirty="0"/>
              <a:t>Test Report Review – Review findings and test report with entire group</a:t>
            </a:r>
          </a:p>
          <a:p>
            <a:pPr lvl="2"/>
            <a:r>
              <a:rPr lang="en-US" dirty="0"/>
              <a:t>Test Procedures – document all the test cases and results</a:t>
            </a: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85</a:t>
            </a:fld>
            <a:endParaRPr lang="en-US" dirty="0"/>
          </a:p>
        </p:txBody>
      </p:sp>
    </p:spTree>
    <p:extLst>
      <p:ext uri="{BB962C8B-B14F-4D97-AF65-F5344CB8AC3E}">
        <p14:creationId xmlns:p14="http://schemas.microsoft.com/office/powerpoint/2010/main" val="41925749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E2E Test Environment </a:t>
            </a:r>
            <a:endParaRPr lang="en-US" dirty="0">
              <a:solidFill>
                <a:schemeClr val="bg1"/>
              </a:solidFill>
            </a:endParaRPr>
          </a:p>
        </p:txBody>
      </p:sp>
      <p:sp>
        <p:nvSpPr>
          <p:cNvPr id="3" name="Content Placeholder 2"/>
          <p:cNvSpPr>
            <a:spLocks noGrp="1"/>
          </p:cNvSpPr>
          <p:nvPr>
            <p:ph sz="half" idx="1"/>
          </p:nvPr>
        </p:nvSpPr>
        <p:spPr>
          <a:xfrm>
            <a:off x="304800" y="1066800"/>
            <a:ext cx="8153400" cy="5486400"/>
          </a:xfrm>
        </p:spPr>
        <p:txBody>
          <a:bodyPr/>
          <a:lstStyle/>
          <a:p>
            <a:r>
              <a:rPr lang="en-US" dirty="0" smtClean="0"/>
              <a:t>E2E is a scaled down version of  the production environment, the scalability factor between the two environments will be determined with help from SE and NSA teams.</a:t>
            </a:r>
          </a:p>
          <a:p>
            <a:r>
              <a:rPr lang="en-US" dirty="0" smtClean="0"/>
              <a:t>E2E will be enhanced for Recommendations to include the following new components:</a:t>
            </a:r>
          </a:p>
          <a:p>
            <a:pPr lvl="1" algn="just"/>
            <a:r>
              <a:rPr lang="en-US" dirty="0" smtClean="0"/>
              <a:t>Digital Smiths</a:t>
            </a:r>
          </a:p>
          <a:p>
            <a:pPr lvl="1" algn="just"/>
            <a:r>
              <a:rPr lang="en-US" dirty="0" smtClean="0"/>
              <a:t>RAS</a:t>
            </a:r>
          </a:p>
          <a:p>
            <a:pPr lvl="1" algn="just"/>
            <a:endParaRPr lang="en-US" dirty="0" smtClean="0"/>
          </a:p>
          <a:p>
            <a:pPr>
              <a:buNone/>
            </a:pPr>
            <a:endParaRPr lang="en-US" dirty="0"/>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86</a:t>
            </a:fld>
            <a:endParaRPr lang="en-US" dirty="0"/>
          </a:p>
        </p:txBody>
      </p:sp>
    </p:spTree>
    <p:extLst>
      <p:ext uri="{BB962C8B-B14F-4D97-AF65-F5344CB8AC3E}">
        <p14:creationId xmlns:p14="http://schemas.microsoft.com/office/powerpoint/2010/main" val="32807557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E2E Test Environment </a:t>
            </a:r>
            <a:endParaRPr lang="en-US" dirty="0">
              <a:solidFill>
                <a:schemeClr val="bg1"/>
              </a:solidFill>
            </a:endParaRPr>
          </a:p>
        </p:txBody>
      </p:sp>
      <p:sp>
        <p:nvSpPr>
          <p:cNvPr id="3" name="Content Placeholder 2"/>
          <p:cNvSpPr>
            <a:spLocks noGrp="1"/>
          </p:cNvSpPr>
          <p:nvPr>
            <p:ph sz="half" idx="1"/>
          </p:nvPr>
        </p:nvSpPr>
        <p:spPr>
          <a:xfrm>
            <a:off x="304800" y="1066800"/>
            <a:ext cx="8153400" cy="5486400"/>
          </a:xfrm>
        </p:spPr>
        <p:txBody>
          <a:bodyPr/>
          <a:lstStyle/>
          <a:p>
            <a:r>
              <a:rPr lang="en-US" dirty="0" smtClean="0"/>
              <a:t>The </a:t>
            </a:r>
            <a:r>
              <a:rPr lang="en-US" dirty="0"/>
              <a:t>following existing components will be upgraded as necessary to run the required for </a:t>
            </a:r>
            <a:r>
              <a:rPr lang="en-US" dirty="0" smtClean="0"/>
              <a:t>Recommendations versions</a:t>
            </a:r>
            <a:r>
              <a:rPr lang="en-US" dirty="0"/>
              <a:t>:</a:t>
            </a:r>
          </a:p>
          <a:p>
            <a:pPr lvl="1" algn="just"/>
            <a:r>
              <a:rPr lang="en-US" dirty="0" smtClean="0"/>
              <a:t>iOS – phone or tablet</a:t>
            </a:r>
          </a:p>
          <a:p>
            <a:pPr lvl="1" algn="just"/>
            <a:r>
              <a:rPr lang="en-US" dirty="0" smtClean="0"/>
              <a:t>Android – phone or tablet</a:t>
            </a:r>
          </a:p>
          <a:p>
            <a:pPr lvl="1" algn="just"/>
            <a:r>
              <a:rPr lang="en-US" dirty="0" smtClean="0"/>
              <a:t>Dotcom</a:t>
            </a:r>
          </a:p>
          <a:p>
            <a:pPr lvl="1" algn="just"/>
            <a:r>
              <a:rPr lang="en-US" dirty="0" smtClean="0"/>
              <a:t>DIRECTV Set Top Boxes</a:t>
            </a:r>
          </a:p>
          <a:p>
            <a:pPr lvl="2" algn="just"/>
            <a:r>
              <a:rPr lang="en-US" dirty="0" smtClean="0"/>
              <a:t>Connected</a:t>
            </a:r>
          </a:p>
          <a:p>
            <a:pPr lvl="2" algn="just"/>
            <a:r>
              <a:rPr lang="en-US" dirty="0" smtClean="0"/>
              <a:t>Not connected</a:t>
            </a:r>
          </a:p>
          <a:p>
            <a:pPr lvl="1" algn="just"/>
            <a:r>
              <a:rPr lang="en-US" dirty="0" smtClean="0"/>
              <a:t>VDCS/VDDS</a:t>
            </a:r>
          </a:p>
          <a:p>
            <a:pPr lvl="1" algn="just"/>
            <a:r>
              <a:rPr lang="en-US" dirty="0" smtClean="0"/>
              <a:t>AMS</a:t>
            </a:r>
          </a:p>
          <a:p>
            <a:pPr lvl="1" algn="just"/>
            <a:r>
              <a:rPr lang="en-US" dirty="0" smtClean="0"/>
              <a:t>DMS</a:t>
            </a:r>
          </a:p>
          <a:p>
            <a:pPr lvl="1" algn="just"/>
            <a:r>
              <a:rPr lang="en-US" dirty="0" smtClean="0"/>
              <a:t>IT/BI</a:t>
            </a:r>
          </a:p>
          <a:p>
            <a:pPr marL="461962" lvl="1" indent="0" algn="just">
              <a:buNone/>
            </a:pPr>
            <a:endParaRPr lang="en-US" dirty="0" smtClean="0"/>
          </a:p>
          <a:p>
            <a:pPr lvl="1" algn="just"/>
            <a:endParaRPr lang="en-US" dirty="0"/>
          </a:p>
          <a:p>
            <a:pPr>
              <a:buNone/>
            </a:pPr>
            <a:endParaRPr lang="en-US" dirty="0"/>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87</a:t>
            </a:fld>
            <a:endParaRPr lang="en-US" dirty="0"/>
          </a:p>
        </p:txBody>
      </p:sp>
    </p:spTree>
    <p:extLst>
      <p:ext uri="{BB962C8B-B14F-4D97-AF65-F5344CB8AC3E}">
        <p14:creationId xmlns:p14="http://schemas.microsoft.com/office/powerpoint/2010/main" val="13208972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lstStyle/>
          <a:p>
            <a:r>
              <a:rPr lang="en-US" dirty="0" smtClean="0">
                <a:solidFill>
                  <a:schemeClr val="bg1"/>
                </a:solidFill>
              </a:rPr>
              <a:t>E2E Test Use Case</a:t>
            </a:r>
            <a:endParaRPr lang="en-US" dirty="0">
              <a:solidFill>
                <a:schemeClr val="bg1"/>
              </a:solidFill>
            </a:endParaRPr>
          </a:p>
        </p:txBody>
      </p:sp>
      <p:sp>
        <p:nvSpPr>
          <p:cNvPr id="3" name="Content Placeholder 2"/>
          <p:cNvSpPr>
            <a:spLocks noGrp="1"/>
          </p:cNvSpPr>
          <p:nvPr>
            <p:ph sz="half" idx="1"/>
          </p:nvPr>
        </p:nvSpPr>
        <p:spPr>
          <a:xfrm>
            <a:off x="304800" y="1066800"/>
            <a:ext cx="8229600" cy="5181600"/>
          </a:xfrm>
        </p:spPr>
        <p:txBody>
          <a:bodyPr/>
          <a:lstStyle/>
          <a:p>
            <a:pPr eaLnBrk="1" fontAlgn="t" hangingPunct="1"/>
            <a:r>
              <a:rPr lang="en-US" b="0" dirty="0"/>
              <a:t>All Use Cases </a:t>
            </a:r>
            <a:r>
              <a:rPr lang="en-US" b="0" dirty="0" smtClean="0"/>
              <a:t>are addressed only Recommendations 2014 requirements.</a:t>
            </a:r>
          </a:p>
          <a:p>
            <a:pPr lvl="1"/>
            <a:r>
              <a:rPr lang="en-US" sz="1800" dirty="0" smtClean="0"/>
              <a:t>What's </a:t>
            </a:r>
            <a:r>
              <a:rPr lang="en-US" sz="1800" dirty="0"/>
              <a:t>popular (popular across all DIRECTV platforms</a:t>
            </a:r>
            <a:r>
              <a:rPr lang="en-US" sz="1800" dirty="0" smtClean="0"/>
              <a:t>)</a:t>
            </a:r>
          </a:p>
          <a:p>
            <a:pPr lvl="2"/>
            <a:r>
              <a:rPr lang="en-US" sz="1800" dirty="0" smtClean="0"/>
              <a:t>Use the past popularity and apply them to 14 day Guide.</a:t>
            </a:r>
            <a:endParaRPr lang="en-US" sz="1800" dirty="0"/>
          </a:p>
          <a:p>
            <a:pPr lvl="1"/>
            <a:r>
              <a:rPr lang="en-US" sz="1800" dirty="0"/>
              <a:t>Household based recommendations </a:t>
            </a:r>
            <a:r>
              <a:rPr lang="en-US" sz="1800" dirty="0" smtClean="0"/>
              <a:t>(Account and Master Profile Level)</a:t>
            </a:r>
          </a:p>
          <a:p>
            <a:pPr lvl="2"/>
            <a:r>
              <a:rPr lang="en-US" sz="1800" dirty="0" smtClean="0"/>
              <a:t>Based on what you watched</a:t>
            </a:r>
          </a:p>
          <a:p>
            <a:pPr lvl="2"/>
            <a:r>
              <a:rPr lang="en-US" sz="1800" dirty="0" smtClean="0"/>
              <a:t>Based on your taste</a:t>
            </a:r>
          </a:p>
          <a:p>
            <a:pPr lvl="2"/>
            <a:r>
              <a:rPr lang="en-US" sz="1800" dirty="0" smtClean="0"/>
              <a:t>Generic movie recommendations</a:t>
            </a:r>
          </a:p>
          <a:p>
            <a:pPr lvl="2"/>
            <a:r>
              <a:rPr lang="en-US" sz="1800" dirty="0" smtClean="0"/>
              <a:t>Generic TV series recommendations</a:t>
            </a:r>
          </a:p>
          <a:p>
            <a:pPr lvl="2"/>
            <a:r>
              <a:rPr lang="en-US" sz="1800" dirty="0" smtClean="0"/>
              <a:t>Sports recommendations</a:t>
            </a:r>
          </a:p>
          <a:p>
            <a:pPr lvl="2"/>
            <a:r>
              <a:rPr lang="en-US" sz="1800" dirty="0" smtClean="0"/>
              <a:t>Number of movies, TV series and Sports curations</a:t>
            </a:r>
            <a:endParaRPr lang="en-US" sz="1800" dirty="0"/>
          </a:p>
          <a:p>
            <a:pPr lvl="1"/>
            <a:r>
              <a:rPr lang="en-US" sz="1800" dirty="0"/>
              <a:t>Platforms</a:t>
            </a:r>
          </a:p>
          <a:p>
            <a:pPr lvl="2"/>
            <a:r>
              <a:rPr lang="en-US" sz="1800" dirty="0"/>
              <a:t>Mobile/Dotcom using REST APIs</a:t>
            </a:r>
          </a:p>
          <a:p>
            <a:pPr lvl="2"/>
            <a:r>
              <a:rPr lang="en-US" sz="1800" dirty="0"/>
              <a:t>STB using </a:t>
            </a:r>
            <a:r>
              <a:rPr lang="en-US" sz="1800" dirty="0" smtClean="0"/>
              <a:t>RAS/APG</a:t>
            </a:r>
          </a:p>
          <a:p>
            <a:pPr lvl="1"/>
            <a:r>
              <a:rPr lang="en-US" sz="1800" dirty="0" smtClean="0"/>
              <a:t>Response Events Report – feedback from clients in response to recommendations</a:t>
            </a: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88</a:t>
            </a:fld>
            <a:endParaRPr lang="en-US" dirty="0"/>
          </a:p>
        </p:txBody>
      </p:sp>
    </p:spTree>
    <p:extLst>
      <p:ext uri="{BB962C8B-B14F-4D97-AF65-F5344CB8AC3E}">
        <p14:creationId xmlns:p14="http://schemas.microsoft.com/office/powerpoint/2010/main" val="30637840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lstStyle/>
          <a:p>
            <a:r>
              <a:rPr lang="en-US" dirty="0" smtClean="0">
                <a:solidFill>
                  <a:schemeClr val="bg1"/>
                </a:solidFill>
              </a:rPr>
              <a:t>E2E Test Dates</a:t>
            </a:r>
            <a:endParaRPr lang="en-US" dirty="0">
              <a:solidFill>
                <a:schemeClr val="bg1"/>
              </a:solidFill>
            </a:endParaRPr>
          </a:p>
        </p:txBody>
      </p:sp>
      <p:sp>
        <p:nvSpPr>
          <p:cNvPr id="3" name="Content Placeholder 2"/>
          <p:cNvSpPr>
            <a:spLocks noGrp="1"/>
          </p:cNvSpPr>
          <p:nvPr>
            <p:ph sz="half" idx="1"/>
          </p:nvPr>
        </p:nvSpPr>
        <p:spPr>
          <a:xfrm>
            <a:off x="304800" y="1295400"/>
            <a:ext cx="8153400" cy="4419600"/>
          </a:xfrm>
        </p:spPr>
        <p:txBody>
          <a:bodyPr/>
          <a:lstStyle/>
          <a:p>
            <a:r>
              <a:rPr lang="en-US" dirty="0" smtClean="0"/>
              <a:t>Software Integration:</a:t>
            </a:r>
          </a:p>
          <a:p>
            <a:pPr lvl="1"/>
            <a:r>
              <a:rPr lang="en-US" dirty="0" smtClean="0"/>
              <a:t>TBD</a:t>
            </a:r>
          </a:p>
          <a:p>
            <a:pPr lvl="1"/>
            <a:endParaRPr lang="en-US" dirty="0" smtClean="0"/>
          </a:p>
          <a:p>
            <a:r>
              <a:rPr lang="en-US" dirty="0" smtClean="0"/>
              <a:t>Lab System Test:</a:t>
            </a:r>
          </a:p>
          <a:p>
            <a:pPr lvl="1"/>
            <a:r>
              <a:rPr lang="en-US" dirty="0" smtClean="0"/>
              <a:t>TBD</a:t>
            </a:r>
            <a:endParaRPr lang="en-US" dirty="0"/>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89</a:t>
            </a:fld>
            <a:endParaRPr lang="en-US" dirty="0"/>
          </a:p>
        </p:txBody>
      </p:sp>
    </p:spTree>
    <p:extLst>
      <p:ext uri="{BB962C8B-B14F-4D97-AF65-F5344CB8AC3E}">
        <p14:creationId xmlns:p14="http://schemas.microsoft.com/office/powerpoint/2010/main" val="1155648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7858125" cy="542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3400" y="0"/>
            <a:ext cx="8229600" cy="609600"/>
          </a:xfrm>
        </p:spPr>
        <p:txBody>
          <a:bodyPr/>
          <a:lstStyle/>
          <a:p>
            <a:r>
              <a:rPr lang="en-US" dirty="0">
                <a:solidFill>
                  <a:schemeClr val="bg1"/>
                </a:solidFill>
              </a:rPr>
              <a:t>System Architecture </a:t>
            </a:r>
            <a:r>
              <a:rPr lang="en-US" dirty="0" smtClean="0">
                <a:solidFill>
                  <a:schemeClr val="bg1"/>
                </a:solidFill>
              </a:rPr>
              <a:t>- Client </a:t>
            </a:r>
            <a:r>
              <a:rPr lang="en-US" dirty="0">
                <a:solidFill>
                  <a:schemeClr val="bg1"/>
                </a:solidFill>
              </a:rPr>
              <a:t>Devices</a:t>
            </a:r>
          </a:p>
        </p:txBody>
      </p:sp>
      <p:sp>
        <p:nvSpPr>
          <p:cNvPr id="5" name="Slide Number Placeholder 4"/>
          <p:cNvSpPr>
            <a:spLocks noGrp="1"/>
          </p:cNvSpPr>
          <p:nvPr>
            <p:ph type="sldNum" sz="quarter" idx="12"/>
          </p:nvPr>
        </p:nvSpPr>
        <p:spPr/>
        <p:txBody>
          <a:bodyPr/>
          <a:lstStyle/>
          <a:p>
            <a:pPr>
              <a:defRPr/>
            </a:pPr>
            <a:fld id="{BBF329AC-57E9-4445-837A-E94770E2CDCF}" type="slidenum">
              <a:rPr lang="en-US" smtClean="0"/>
              <a:t>9</a:t>
            </a:fld>
            <a:endParaRPr lang="en-US" dirty="0"/>
          </a:p>
        </p:txBody>
      </p:sp>
      <p:sp>
        <p:nvSpPr>
          <p:cNvPr id="6" name="Rectangle 5"/>
          <p:cNvSpPr/>
          <p:nvPr/>
        </p:nvSpPr>
        <p:spPr>
          <a:xfrm>
            <a:off x="2286000" y="990600"/>
            <a:ext cx="5486400" cy="1371600"/>
          </a:xfrm>
          <a:prstGeom prst="rect">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752600" y="12954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7" name="Oval 6"/>
          <p:cNvSpPr/>
          <p:nvPr/>
        </p:nvSpPr>
        <p:spPr>
          <a:xfrm>
            <a:off x="3352800" y="2362200"/>
            <a:ext cx="381000" cy="381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0946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E2E Performance Testing</a:t>
            </a:r>
            <a:endParaRPr lang="en-US" sz="3000" dirty="0"/>
          </a:p>
        </p:txBody>
      </p:sp>
      <p:sp>
        <p:nvSpPr>
          <p:cNvPr id="5" name="Subtitle 4"/>
          <p:cNvSpPr>
            <a:spLocks noGrp="1"/>
          </p:cNvSpPr>
          <p:nvPr>
            <p:ph type="subTitle" idx="1"/>
          </p:nvPr>
        </p:nvSpPr>
        <p:spPr>
          <a:xfrm>
            <a:off x="1066800" y="3762375"/>
            <a:ext cx="4724400" cy="762000"/>
          </a:xfrm>
        </p:spPr>
        <p:txBody>
          <a:bodyPr>
            <a:normAutofit fontScale="92500" lnSpcReduction="10000"/>
          </a:bodyPr>
          <a:lstStyle/>
          <a:p>
            <a:r>
              <a:rPr lang="en-US" dirty="0" smtClean="0"/>
              <a:t>Jeff Ohrstrom</a:t>
            </a:r>
            <a:endParaRPr lang="en-US" dirty="0"/>
          </a:p>
          <a:p>
            <a:r>
              <a:rPr lang="en-US" dirty="0" smtClean="0"/>
              <a:t>May 27 2014</a:t>
            </a:r>
            <a:endParaRPr lang="en-US" dirty="0"/>
          </a:p>
        </p:txBody>
      </p:sp>
    </p:spTree>
    <p:extLst>
      <p:ext uri="{BB962C8B-B14F-4D97-AF65-F5344CB8AC3E}">
        <p14:creationId xmlns:p14="http://schemas.microsoft.com/office/powerpoint/2010/main" val="14551205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533400"/>
          </a:xfrm>
        </p:spPr>
        <p:txBody>
          <a:bodyPr/>
          <a:lstStyle/>
          <a:p>
            <a:r>
              <a:rPr lang="en-US" dirty="0" smtClean="0">
                <a:solidFill>
                  <a:schemeClr val="bg1"/>
                </a:solidFill>
                <a:ea typeface="ＭＳ Ｐゴシック" charset="-128"/>
              </a:rPr>
              <a:t>Performance Testing Goals &amp; Objectives</a:t>
            </a:r>
            <a:endParaRPr lang="en-US" dirty="0">
              <a:solidFill>
                <a:schemeClr val="bg1"/>
              </a:solidFill>
            </a:endParaRPr>
          </a:p>
        </p:txBody>
      </p:sp>
      <p:sp>
        <p:nvSpPr>
          <p:cNvPr id="3" name="Content Placeholder 2"/>
          <p:cNvSpPr>
            <a:spLocks noGrp="1"/>
          </p:cNvSpPr>
          <p:nvPr>
            <p:ph sz="half" idx="1"/>
          </p:nvPr>
        </p:nvSpPr>
        <p:spPr>
          <a:xfrm>
            <a:off x="228600" y="762000"/>
            <a:ext cx="8763000" cy="5334000"/>
          </a:xfrm>
        </p:spPr>
        <p:txBody>
          <a:bodyPr/>
          <a:lstStyle/>
          <a:p>
            <a:r>
              <a:rPr lang="en-US" dirty="0" smtClean="0">
                <a:ea typeface="ＭＳ Ｐゴシック" charset="-128"/>
              </a:rPr>
              <a:t>Key Objectives and Goals of Performance Testing:</a:t>
            </a:r>
          </a:p>
          <a:p>
            <a:pPr lvl="1"/>
            <a:r>
              <a:rPr lang="en-US" sz="1800" dirty="0" smtClean="0"/>
              <a:t>The primary objective of this test effort is to evaluate performance of the Recommendations system under heavy load.</a:t>
            </a:r>
          </a:p>
          <a:p>
            <a:pPr lvl="1"/>
            <a:r>
              <a:rPr lang="en-US" sz="1800" dirty="0" smtClean="0"/>
              <a:t>Evaluate if the changes in this year’s release and added functionality have not degraded the overall performance of Recommendations.</a:t>
            </a:r>
          </a:p>
          <a:p>
            <a:pPr lvl="1"/>
            <a:r>
              <a:rPr lang="en-US" sz="1800" dirty="0" smtClean="0"/>
              <a:t>Analyze the resource utilization and identify any in-consistencies during load/performance test executions and report them to the project team.</a:t>
            </a:r>
          </a:p>
          <a:p>
            <a:pPr lvl="1"/>
            <a:r>
              <a:rPr lang="en-US" sz="1800" dirty="0" smtClean="0"/>
              <a:t>Prepare the detailed Performance Test reports which will provide inputs to the NSA, DEV and Ops teams to determine the production load capacity for the project.</a:t>
            </a:r>
          </a:p>
          <a:p>
            <a:pPr marL="0" indent="0">
              <a:buNone/>
            </a:pPr>
            <a:endParaRPr lang="en-US" dirty="0" smtClean="0"/>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91</a:t>
            </a:fld>
            <a:endParaRPr lang="en-US" dirty="0"/>
          </a:p>
        </p:txBody>
      </p:sp>
    </p:spTree>
    <p:extLst>
      <p:ext uri="{BB962C8B-B14F-4D97-AF65-F5344CB8AC3E}">
        <p14:creationId xmlns:p14="http://schemas.microsoft.com/office/powerpoint/2010/main" val="3575495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533400"/>
          </a:xfrm>
        </p:spPr>
        <p:txBody>
          <a:bodyPr/>
          <a:lstStyle/>
          <a:p>
            <a:r>
              <a:rPr lang="en-US" dirty="0" smtClean="0">
                <a:solidFill>
                  <a:schemeClr val="bg1"/>
                </a:solidFill>
              </a:rPr>
              <a:t>Performance Testing Details</a:t>
            </a:r>
            <a:endParaRPr lang="en-US" dirty="0">
              <a:solidFill>
                <a:schemeClr val="bg1"/>
              </a:solidFill>
            </a:endParaRPr>
          </a:p>
        </p:txBody>
      </p:sp>
      <p:sp>
        <p:nvSpPr>
          <p:cNvPr id="3" name="Content Placeholder 2"/>
          <p:cNvSpPr>
            <a:spLocks noGrp="1"/>
          </p:cNvSpPr>
          <p:nvPr>
            <p:ph sz="half" idx="1"/>
          </p:nvPr>
        </p:nvSpPr>
        <p:spPr>
          <a:xfrm>
            <a:off x="228600" y="533400"/>
            <a:ext cx="8763000" cy="5715000"/>
          </a:xfrm>
        </p:spPr>
        <p:txBody>
          <a:bodyPr/>
          <a:lstStyle/>
          <a:p>
            <a:r>
              <a:rPr lang="en-US" dirty="0" smtClean="0"/>
              <a:t>Performance Testing Includes:</a:t>
            </a:r>
          </a:p>
          <a:p>
            <a:pPr lvl="1"/>
            <a:r>
              <a:rPr lang="en-US" sz="1800" dirty="0" smtClean="0"/>
              <a:t>Load Testing </a:t>
            </a:r>
          </a:p>
          <a:p>
            <a:pPr lvl="1"/>
            <a:r>
              <a:rPr lang="en-US" sz="1800" dirty="0" smtClean="0"/>
              <a:t>Stress Testing</a:t>
            </a:r>
          </a:p>
          <a:p>
            <a:pPr lvl="1"/>
            <a:r>
              <a:rPr lang="en-US" sz="1800" dirty="0" smtClean="0"/>
              <a:t>Scalability Testing</a:t>
            </a:r>
          </a:p>
          <a:p>
            <a:pPr lvl="1"/>
            <a:r>
              <a:rPr lang="en-US" sz="1800" dirty="0" smtClean="0"/>
              <a:t>Endurance Testing</a:t>
            </a:r>
          </a:p>
          <a:p>
            <a:pPr marL="347663" lvl="1" indent="-347663">
              <a:buBlip>
                <a:blip r:embed="rId2"/>
              </a:buBlip>
            </a:pPr>
            <a:r>
              <a:rPr lang="en-US" b="1" dirty="0" smtClean="0">
                <a:cs typeface="ＭＳ Ｐゴシック" pitchFamily="-106" charset="-128"/>
              </a:rPr>
              <a:t>Performance Test Activities : </a:t>
            </a:r>
          </a:p>
          <a:p>
            <a:pPr lvl="1"/>
            <a:r>
              <a:rPr lang="en-US" sz="1800" dirty="0" smtClean="0"/>
              <a:t>Test Planning- Identify the key business transactions/use cases, write test plan, work with SE and analyze capacity requirements, scalability factor. Develop Load test scripts.</a:t>
            </a:r>
          </a:p>
          <a:p>
            <a:pPr lvl="1"/>
            <a:r>
              <a:rPr lang="en-US" sz="1800" dirty="0" smtClean="0"/>
              <a:t>Test Execution- Execute the load, stress, scalability and endurance testing.</a:t>
            </a:r>
          </a:p>
          <a:p>
            <a:pPr lvl="1"/>
            <a:r>
              <a:rPr lang="en-US" sz="1800" dirty="0" smtClean="0"/>
              <a:t>Test Report Review – Report issues and review findings with entire group. </a:t>
            </a:r>
          </a:p>
          <a:p>
            <a:r>
              <a:rPr lang="en-US" dirty="0" smtClean="0"/>
              <a:t>Performance Test Metrics</a:t>
            </a:r>
          </a:p>
          <a:p>
            <a:pPr lvl="1"/>
            <a:r>
              <a:rPr lang="en-US" sz="1800" dirty="0" smtClean="0"/>
              <a:t>Average Response Time </a:t>
            </a:r>
          </a:p>
          <a:p>
            <a:pPr lvl="1"/>
            <a:r>
              <a:rPr lang="en-US" sz="1800" dirty="0" smtClean="0"/>
              <a:t>Average TPS</a:t>
            </a:r>
          </a:p>
          <a:p>
            <a:pPr lvl="1"/>
            <a:r>
              <a:rPr lang="en-US" sz="1800" dirty="0" smtClean="0"/>
              <a:t>Failure Rate %</a:t>
            </a:r>
          </a:p>
          <a:p>
            <a:pPr lvl="1"/>
            <a:r>
              <a:rPr lang="en-US" sz="1800" dirty="0" smtClean="0"/>
              <a:t>CPU, Memory utilization for client facing HE components</a:t>
            </a:r>
          </a:p>
          <a:p>
            <a:pPr lvl="1"/>
            <a:endParaRPr lang="en-US" dirty="0" smtClean="0"/>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92</a:t>
            </a:fld>
            <a:endParaRPr lang="en-US" dirty="0"/>
          </a:p>
        </p:txBody>
      </p:sp>
    </p:spTree>
    <p:extLst>
      <p:ext uri="{BB962C8B-B14F-4D97-AF65-F5344CB8AC3E}">
        <p14:creationId xmlns:p14="http://schemas.microsoft.com/office/powerpoint/2010/main" val="21438341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E2E Test Environment</a:t>
            </a:r>
            <a:endParaRPr lang="en-US" dirty="0">
              <a:solidFill>
                <a:schemeClr val="bg1"/>
              </a:solidFill>
            </a:endParaRPr>
          </a:p>
        </p:txBody>
      </p:sp>
      <p:sp>
        <p:nvSpPr>
          <p:cNvPr id="3" name="Content Placeholder 2"/>
          <p:cNvSpPr>
            <a:spLocks noGrp="1"/>
          </p:cNvSpPr>
          <p:nvPr>
            <p:ph sz="half" idx="1"/>
          </p:nvPr>
        </p:nvSpPr>
        <p:spPr>
          <a:xfrm>
            <a:off x="304800" y="990600"/>
            <a:ext cx="8153400" cy="5365750"/>
          </a:xfrm>
        </p:spPr>
        <p:txBody>
          <a:bodyPr/>
          <a:lstStyle/>
          <a:p>
            <a:r>
              <a:rPr lang="en-US" sz="1800" b="0" dirty="0" smtClean="0"/>
              <a:t>E2E is a scaled down version of  the Production environment, the scalability factor between the two environments will be determined with help from SE and NSA teams.</a:t>
            </a:r>
          </a:p>
          <a:p>
            <a:r>
              <a:rPr lang="en-US" sz="1800" b="0" dirty="0" smtClean="0"/>
              <a:t>The existing components will be upgraded as necessary to run the </a:t>
            </a:r>
            <a:r>
              <a:rPr lang="en-US" sz="1800" b="0" dirty="0"/>
              <a:t>Recommendations</a:t>
            </a:r>
            <a:r>
              <a:rPr lang="en-US" sz="1800" dirty="0"/>
              <a:t> </a:t>
            </a:r>
            <a:r>
              <a:rPr lang="en-US" sz="1800" b="0" dirty="0" smtClean="0"/>
              <a:t>performance test scenarios.</a:t>
            </a:r>
          </a:p>
          <a:p>
            <a:r>
              <a:rPr lang="en-US" sz="1800" b="0" dirty="0" smtClean="0"/>
              <a:t>The E2E lab will have some connectivity with </a:t>
            </a:r>
            <a:r>
              <a:rPr lang="en-US" sz="1800" b="0" dirty="0" err="1" smtClean="0"/>
              <a:t>DigitalSmiths</a:t>
            </a:r>
            <a:r>
              <a:rPr lang="en-US" sz="1800" b="0" dirty="0" smtClean="0"/>
              <a:t>. </a:t>
            </a:r>
          </a:p>
          <a:p>
            <a:r>
              <a:rPr lang="en-US" sz="1800" b="0" dirty="0" smtClean="0"/>
              <a:t>Lab has dependency on applications outside the scope of this project.</a:t>
            </a:r>
          </a:p>
          <a:p>
            <a:endParaRPr lang="en-US" dirty="0" smtClean="0"/>
          </a:p>
          <a:p>
            <a:pPr lvl="1"/>
            <a:endParaRPr lang="en-US" dirty="0">
              <a:solidFill>
                <a:schemeClr val="tx1"/>
              </a:solidFill>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93</a:t>
            </a:fld>
            <a:endParaRPr lang="en-US" dirty="0"/>
          </a:p>
        </p:txBody>
      </p:sp>
    </p:spTree>
    <p:extLst>
      <p:ext uri="{BB962C8B-B14F-4D97-AF65-F5344CB8AC3E}">
        <p14:creationId xmlns:p14="http://schemas.microsoft.com/office/powerpoint/2010/main" val="28022969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Scenarios</a:t>
            </a:r>
            <a:endParaRPr lang="en-US" dirty="0">
              <a:solidFill>
                <a:schemeClr val="bg1"/>
              </a:solidFill>
            </a:endParaRPr>
          </a:p>
        </p:txBody>
      </p:sp>
      <p:sp>
        <p:nvSpPr>
          <p:cNvPr id="3" name="Content Placeholder 2"/>
          <p:cNvSpPr>
            <a:spLocks noGrp="1"/>
          </p:cNvSpPr>
          <p:nvPr>
            <p:ph sz="half" idx="1"/>
          </p:nvPr>
        </p:nvSpPr>
        <p:spPr>
          <a:xfrm>
            <a:off x="304800" y="990600"/>
            <a:ext cx="8153400" cy="5365750"/>
          </a:xfrm>
        </p:spPr>
        <p:txBody>
          <a:bodyPr/>
          <a:lstStyle/>
          <a:p>
            <a:r>
              <a:rPr lang="en-US" dirty="0" smtClean="0"/>
              <a:t>Recommendations API</a:t>
            </a:r>
          </a:p>
          <a:p>
            <a:pPr lvl="1"/>
            <a:r>
              <a:rPr lang="en-US" dirty="0" smtClean="0"/>
              <a:t>Clients hit this service requesting a list of recommendations. </a:t>
            </a:r>
          </a:p>
          <a:p>
            <a:pPr lvl="1"/>
            <a:r>
              <a:rPr lang="en-US" dirty="0" smtClean="0"/>
              <a:t>Virtual clients will emulate DOTCOM and Mobile clients.</a:t>
            </a:r>
          </a:p>
          <a:p>
            <a:pPr lvl="2"/>
            <a:r>
              <a:rPr lang="en-US" dirty="0" smtClean="0"/>
              <a:t>Determine the performance of all layers of AMP and the Cache.</a:t>
            </a:r>
            <a:endParaRPr lang="en-US" dirty="0"/>
          </a:p>
          <a:p>
            <a:r>
              <a:rPr lang="en-US" dirty="0" smtClean="0"/>
              <a:t>Data Processing</a:t>
            </a:r>
          </a:p>
          <a:p>
            <a:pPr lvl="1"/>
            <a:r>
              <a:rPr lang="en-US" dirty="0" smtClean="0"/>
              <a:t>A Hadoop </a:t>
            </a:r>
            <a:r>
              <a:rPr lang="en-US" dirty="0" err="1" smtClean="0"/>
              <a:t>cron</a:t>
            </a:r>
            <a:r>
              <a:rPr lang="en-US" dirty="0" smtClean="0"/>
              <a:t> job that feeds </a:t>
            </a:r>
            <a:r>
              <a:rPr lang="en-US" dirty="0"/>
              <a:t>D</a:t>
            </a:r>
            <a:r>
              <a:rPr lang="en-US" dirty="0" smtClean="0"/>
              <a:t>igital Smiths with data.</a:t>
            </a:r>
          </a:p>
          <a:p>
            <a:pPr lvl="1"/>
            <a:r>
              <a:rPr lang="en-US" dirty="0" smtClean="0"/>
              <a:t>Consumes various sources for data.  Not all sources may be applicable to virtualized clients, will require further scoping.</a:t>
            </a:r>
          </a:p>
          <a:p>
            <a:pPr lvl="2"/>
            <a:r>
              <a:rPr lang="en-US" dirty="0" smtClean="0"/>
              <a:t>AMS/DMS</a:t>
            </a:r>
          </a:p>
          <a:p>
            <a:pPr lvl="2"/>
            <a:r>
              <a:rPr lang="en-US" dirty="0" smtClean="0"/>
              <a:t>PPV</a:t>
            </a:r>
          </a:p>
          <a:p>
            <a:pPr lvl="2"/>
            <a:r>
              <a:rPr lang="en-US" dirty="0" smtClean="0"/>
              <a:t>Streaming and Remote Booking</a:t>
            </a:r>
          </a:p>
          <a:p>
            <a:pPr lvl="2"/>
            <a:r>
              <a:rPr lang="en-US" dirty="0" smtClean="0"/>
              <a:t>VDC View Data</a:t>
            </a:r>
          </a:p>
          <a:p>
            <a:pPr lvl="2"/>
            <a:r>
              <a:rPr lang="en-US" dirty="0" smtClean="0"/>
              <a:t>Universal Profile </a:t>
            </a:r>
          </a:p>
          <a:p>
            <a:pPr lvl="1"/>
            <a:r>
              <a:rPr lang="en-US" dirty="0" smtClean="0"/>
              <a:t>Requires Digital Smiths integration in the lab, or at least sufficient stubbing.</a:t>
            </a:r>
          </a:p>
          <a:p>
            <a:pPr lvl="1"/>
            <a:endParaRPr lang="en-US" dirty="0" smtClean="0"/>
          </a:p>
          <a:p>
            <a:pPr lvl="1"/>
            <a:endParaRPr lang="en-US" dirty="0">
              <a:solidFill>
                <a:schemeClr val="tx1"/>
              </a:solidFill>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94</a:t>
            </a:fld>
            <a:endParaRPr lang="en-US" dirty="0"/>
          </a:p>
        </p:txBody>
      </p:sp>
    </p:spTree>
    <p:extLst>
      <p:ext uri="{BB962C8B-B14F-4D97-AF65-F5344CB8AC3E}">
        <p14:creationId xmlns:p14="http://schemas.microsoft.com/office/powerpoint/2010/main" val="18385619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Details on Data Processing Scenario</a:t>
            </a:r>
            <a:endParaRPr lang="en-US" dirty="0">
              <a:solidFill>
                <a:schemeClr val="bg1"/>
              </a:solidFill>
            </a:endParaRPr>
          </a:p>
        </p:txBody>
      </p:sp>
      <p:sp>
        <p:nvSpPr>
          <p:cNvPr id="3" name="Content Placeholder 2"/>
          <p:cNvSpPr>
            <a:spLocks noGrp="1"/>
          </p:cNvSpPr>
          <p:nvPr>
            <p:ph sz="half" idx="1"/>
          </p:nvPr>
        </p:nvSpPr>
        <p:spPr>
          <a:xfrm>
            <a:off x="304800" y="990599"/>
            <a:ext cx="8153400" cy="5486401"/>
          </a:xfrm>
        </p:spPr>
        <p:txBody>
          <a:bodyPr/>
          <a:lstStyle/>
          <a:p>
            <a:r>
              <a:rPr lang="en-US" dirty="0" smtClean="0"/>
              <a:t>Preparation</a:t>
            </a:r>
          </a:p>
          <a:p>
            <a:pPr lvl="1"/>
            <a:r>
              <a:rPr lang="en-US" dirty="0" smtClean="0"/>
              <a:t>Data, Data, and some more Data.</a:t>
            </a:r>
          </a:p>
          <a:p>
            <a:pPr lvl="1"/>
            <a:r>
              <a:rPr lang="en-US" dirty="0" smtClean="0"/>
              <a:t>Data will be pumped into various systems as it would in production so that the </a:t>
            </a:r>
            <a:r>
              <a:rPr lang="en-US" dirty="0" err="1" smtClean="0"/>
              <a:t>cron</a:t>
            </a:r>
            <a:r>
              <a:rPr lang="en-US" dirty="0" smtClean="0"/>
              <a:t> job has as much varied data as possible.</a:t>
            </a:r>
          </a:p>
          <a:p>
            <a:pPr lvl="1"/>
            <a:r>
              <a:rPr lang="en-US" dirty="0" smtClean="0"/>
              <a:t> As many client types as possible should be virtualized</a:t>
            </a:r>
          </a:p>
          <a:p>
            <a:pPr lvl="2"/>
            <a:r>
              <a:rPr lang="en-US" dirty="0" smtClean="0"/>
              <a:t>Example may be excluding PPV data because we can’t virtualize the purchasing titles.</a:t>
            </a:r>
          </a:p>
          <a:p>
            <a:pPr lvl="2"/>
            <a:r>
              <a:rPr lang="en-US" dirty="0" smtClean="0"/>
              <a:t>Need to investigate what all is possible to virtualize in the lab. </a:t>
            </a:r>
          </a:p>
          <a:p>
            <a:pPr lvl="1"/>
            <a:r>
              <a:rPr lang="en-US" dirty="0" smtClean="0"/>
              <a:t>Data modeling</a:t>
            </a:r>
          </a:p>
          <a:p>
            <a:pPr lvl="2"/>
            <a:r>
              <a:rPr lang="en-US" dirty="0" smtClean="0"/>
              <a:t>Test </a:t>
            </a:r>
            <a:r>
              <a:rPr lang="en-US" dirty="0"/>
              <a:t>a</a:t>
            </a:r>
            <a:r>
              <a:rPr lang="en-US" dirty="0" smtClean="0"/>
              <a:t>ccount A likes action titles and test account B likes comedies (more or less).  If applicable, need to scope and investigate. </a:t>
            </a:r>
          </a:p>
          <a:p>
            <a:pPr lvl="2"/>
            <a:r>
              <a:rPr lang="en-US" dirty="0" smtClean="0"/>
              <a:t>Test data model should not be completely random (every account likes almost everything should not be the case).</a:t>
            </a:r>
            <a:endParaRPr lang="en-US" dirty="0"/>
          </a:p>
          <a:p>
            <a:r>
              <a:rPr lang="en-US" dirty="0" smtClean="0"/>
              <a:t>Test client </a:t>
            </a:r>
            <a:r>
              <a:rPr lang="en-US" dirty="0" err="1" smtClean="0"/>
              <a:t>Cron</a:t>
            </a:r>
            <a:r>
              <a:rPr lang="en-US" dirty="0" smtClean="0"/>
              <a:t> Job</a:t>
            </a:r>
          </a:p>
          <a:p>
            <a:pPr lvl="1"/>
            <a:r>
              <a:rPr lang="en-US" dirty="0" smtClean="0"/>
              <a:t>The test team will have our own ‘</a:t>
            </a:r>
            <a:r>
              <a:rPr lang="en-US" dirty="0" err="1" smtClean="0"/>
              <a:t>cron</a:t>
            </a:r>
            <a:r>
              <a:rPr lang="en-US" dirty="0"/>
              <a:t> </a:t>
            </a:r>
            <a:r>
              <a:rPr lang="en-US" dirty="0" smtClean="0"/>
              <a:t>job’ that will feed data into all the applicable systems.  </a:t>
            </a:r>
          </a:p>
          <a:p>
            <a:pPr lvl="1"/>
            <a:endParaRPr lang="en-US" dirty="0" smtClean="0"/>
          </a:p>
          <a:p>
            <a:pPr lvl="1"/>
            <a:endParaRPr lang="en-US" dirty="0">
              <a:solidFill>
                <a:schemeClr val="tx1"/>
              </a:solidFill>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95</a:t>
            </a:fld>
            <a:endParaRPr lang="en-US" dirty="0"/>
          </a:p>
        </p:txBody>
      </p:sp>
    </p:spTree>
    <p:extLst>
      <p:ext uri="{BB962C8B-B14F-4D97-AF65-F5344CB8AC3E}">
        <p14:creationId xmlns:p14="http://schemas.microsoft.com/office/powerpoint/2010/main" val="680354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Details on Data Processing Scenario (cont.)</a:t>
            </a:r>
            <a:endParaRPr lang="en-US" dirty="0">
              <a:solidFill>
                <a:schemeClr val="bg1"/>
              </a:solidFill>
            </a:endParaRPr>
          </a:p>
        </p:txBody>
      </p:sp>
      <p:sp>
        <p:nvSpPr>
          <p:cNvPr id="3" name="Content Placeholder 2"/>
          <p:cNvSpPr>
            <a:spLocks noGrp="1"/>
          </p:cNvSpPr>
          <p:nvPr>
            <p:ph sz="half" idx="1"/>
          </p:nvPr>
        </p:nvSpPr>
        <p:spPr>
          <a:xfrm>
            <a:off x="304800" y="990599"/>
            <a:ext cx="8153400" cy="5486401"/>
          </a:xfrm>
        </p:spPr>
        <p:txBody>
          <a:bodyPr/>
          <a:lstStyle/>
          <a:p>
            <a:r>
              <a:rPr lang="en-US" dirty="0" smtClean="0"/>
              <a:t>Execution of the Hadoop </a:t>
            </a:r>
            <a:r>
              <a:rPr lang="en-US" dirty="0" err="1" smtClean="0"/>
              <a:t>Cron</a:t>
            </a:r>
            <a:r>
              <a:rPr lang="en-US" dirty="0" smtClean="0"/>
              <a:t> job</a:t>
            </a:r>
          </a:p>
          <a:p>
            <a:pPr lvl="1"/>
            <a:r>
              <a:rPr lang="en-US" dirty="0" smtClean="0"/>
              <a:t>Determine </a:t>
            </a:r>
            <a:r>
              <a:rPr lang="en-US" dirty="0"/>
              <a:t>the performance </a:t>
            </a:r>
            <a:r>
              <a:rPr lang="en-US" dirty="0" smtClean="0"/>
              <a:t>of all the layers of the </a:t>
            </a:r>
            <a:r>
              <a:rPr lang="en-US" dirty="0"/>
              <a:t>H</a:t>
            </a:r>
            <a:r>
              <a:rPr lang="en-US" dirty="0" smtClean="0"/>
              <a:t>adoop ecosystem it may encompass.</a:t>
            </a:r>
          </a:p>
          <a:p>
            <a:pPr lvl="2"/>
            <a:r>
              <a:rPr lang="en-US" dirty="0" smtClean="0"/>
              <a:t>HDFS</a:t>
            </a:r>
          </a:p>
          <a:p>
            <a:pPr lvl="2"/>
            <a:r>
              <a:rPr lang="en-US" dirty="0" smtClean="0"/>
              <a:t>Hive</a:t>
            </a:r>
          </a:p>
          <a:p>
            <a:pPr lvl="2"/>
            <a:r>
              <a:rPr lang="en-US" dirty="0" err="1" smtClean="0"/>
              <a:t>Hbase</a:t>
            </a:r>
            <a:endParaRPr lang="en-US" dirty="0" smtClean="0"/>
          </a:p>
          <a:p>
            <a:pPr lvl="2"/>
            <a:r>
              <a:rPr lang="en-US" dirty="0" err="1" smtClean="0"/>
              <a:t>MapReduce</a:t>
            </a:r>
            <a:r>
              <a:rPr lang="en-US" dirty="0" smtClean="0"/>
              <a:t> jobs</a:t>
            </a:r>
          </a:p>
          <a:p>
            <a:pPr lvl="2"/>
            <a:r>
              <a:rPr lang="en-US" dirty="0" smtClean="0"/>
              <a:t>Analytics engine.</a:t>
            </a:r>
          </a:p>
          <a:p>
            <a:pPr lvl="1"/>
            <a:endParaRPr lang="en-US" dirty="0">
              <a:solidFill>
                <a:schemeClr val="tx1"/>
              </a:solidFill>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96</a:t>
            </a:fld>
            <a:endParaRPr lang="en-US" dirty="0"/>
          </a:p>
        </p:txBody>
      </p:sp>
    </p:spTree>
    <p:extLst>
      <p:ext uri="{BB962C8B-B14F-4D97-AF65-F5344CB8AC3E}">
        <p14:creationId xmlns:p14="http://schemas.microsoft.com/office/powerpoint/2010/main" val="25092774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33400"/>
          </a:xfrm>
        </p:spPr>
        <p:txBody>
          <a:bodyPr/>
          <a:lstStyle/>
          <a:p>
            <a:r>
              <a:rPr lang="en-US" dirty="0" smtClean="0">
                <a:solidFill>
                  <a:schemeClr val="bg1"/>
                </a:solidFill>
              </a:rPr>
              <a:t>Performance Test Scenario Description</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114850577"/>
              </p:ext>
            </p:extLst>
          </p:nvPr>
        </p:nvGraphicFramePr>
        <p:xfrm>
          <a:off x="381000" y="1170538"/>
          <a:ext cx="8458200" cy="2408814"/>
        </p:xfrm>
        <a:graphic>
          <a:graphicData uri="http://schemas.openxmlformats.org/drawingml/2006/table">
            <a:tbl>
              <a:tblPr firstRow="1" bandRow="1">
                <a:tableStyleId>{5C22544A-7EE6-4342-B048-85BDC9FD1C3A}</a:tableStyleId>
              </a:tblPr>
              <a:tblGrid>
                <a:gridCol w="964531"/>
                <a:gridCol w="3836069"/>
                <a:gridCol w="2438400"/>
                <a:gridCol w="1219200"/>
              </a:tblGrid>
              <a:tr h="577908">
                <a:tc>
                  <a:txBody>
                    <a:bodyPr/>
                    <a:lstStyle/>
                    <a:p>
                      <a:pPr marL="0" marR="0" algn="ctr">
                        <a:lnSpc>
                          <a:spcPct val="100000"/>
                        </a:lnSpc>
                        <a:spcBef>
                          <a:spcPts val="0"/>
                        </a:spcBef>
                        <a:spcAft>
                          <a:spcPts val="0"/>
                        </a:spcAft>
                      </a:pPr>
                      <a:endParaRPr lang="en-US" sz="1800" b="1" dirty="0" smtClean="0">
                        <a:solidFill>
                          <a:srgbClr val="000000"/>
                        </a:solidFill>
                        <a:latin typeface="+mn-lt"/>
                        <a:ea typeface="Times New Roman"/>
                        <a:cs typeface="Arial"/>
                      </a:endParaRPr>
                    </a:p>
                    <a:p>
                      <a:pPr marL="0" marR="0" algn="ctr">
                        <a:lnSpc>
                          <a:spcPct val="100000"/>
                        </a:lnSpc>
                        <a:spcBef>
                          <a:spcPts val="0"/>
                        </a:spcBef>
                        <a:spcAft>
                          <a:spcPts val="0"/>
                        </a:spcAft>
                      </a:pPr>
                      <a:r>
                        <a:rPr lang="en-US" sz="1800" b="1" dirty="0" smtClean="0">
                          <a:solidFill>
                            <a:srgbClr val="000000"/>
                          </a:solidFill>
                          <a:latin typeface="+mn-lt"/>
                          <a:ea typeface="Times New Roman"/>
                          <a:cs typeface="Arial"/>
                        </a:rPr>
                        <a:t>Scenario</a:t>
                      </a:r>
                      <a:r>
                        <a:rPr lang="en-US" sz="1800" b="1" baseline="0" dirty="0" smtClean="0">
                          <a:solidFill>
                            <a:srgbClr val="000000"/>
                          </a:solidFill>
                          <a:latin typeface="+mn-lt"/>
                          <a:ea typeface="Times New Roman"/>
                          <a:cs typeface="Arial"/>
                        </a:rPr>
                        <a:t> ID</a:t>
                      </a:r>
                      <a:endParaRPr lang="en-US" sz="1800" dirty="0">
                        <a:latin typeface="+mn-lt"/>
                        <a:ea typeface="Times New Roman"/>
                        <a:cs typeface="Times New Roman"/>
                      </a:endParaRPr>
                    </a:p>
                  </a:txBody>
                  <a:tcPr marL="68580" marR="68580" marT="0" marB="0"/>
                </a:tc>
                <a:tc>
                  <a:txBody>
                    <a:bodyPr/>
                    <a:lstStyle/>
                    <a:p>
                      <a:pPr marL="0" marR="0" algn="ctr">
                        <a:lnSpc>
                          <a:spcPct val="100000"/>
                        </a:lnSpc>
                        <a:spcBef>
                          <a:spcPts val="0"/>
                        </a:spcBef>
                        <a:spcAft>
                          <a:spcPts val="0"/>
                        </a:spcAft>
                      </a:pPr>
                      <a:endParaRPr lang="en-US" sz="1800" b="1" dirty="0" smtClean="0">
                        <a:solidFill>
                          <a:srgbClr val="000000"/>
                        </a:solidFill>
                        <a:latin typeface="+mn-lt"/>
                        <a:ea typeface="Times New Roman"/>
                        <a:cs typeface="Arial"/>
                      </a:endParaRPr>
                    </a:p>
                    <a:p>
                      <a:pPr marL="0" marR="0" algn="ctr">
                        <a:lnSpc>
                          <a:spcPct val="100000"/>
                        </a:lnSpc>
                        <a:spcBef>
                          <a:spcPts val="0"/>
                        </a:spcBef>
                        <a:spcAft>
                          <a:spcPts val="0"/>
                        </a:spcAft>
                      </a:pPr>
                      <a:r>
                        <a:rPr lang="en-US" sz="1800" b="1" dirty="0" smtClean="0">
                          <a:solidFill>
                            <a:srgbClr val="000000"/>
                          </a:solidFill>
                          <a:latin typeface="+mn-lt"/>
                          <a:ea typeface="Times New Roman"/>
                          <a:cs typeface="Arial"/>
                        </a:rPr>
                        <a:t>Test </a:t>
                      </a:r>
                      <a:r>
                        <a:rPr lang="en-US" sz="1800" b="1" dirty="0">
                          <a:solidFill>
                            <a:srgbClr val="000000"/>
                          </a:solidFill>
                          <a:latin typeface="+mn-lt"/>
                          <a:ea typeface="Times New Roman"/>
                          <a:cs typeface="Arial"/>
                        </a:rPr>
                        <a:t>Scenario Description</a:t>
                      </a:r>
                      <a:endParaRPr lang="en-US" sz="1800" dirty="0">
                        <a:latin typeface="+mn-lt"/>
                        <a:ea typeface="Times New Roman"/>
                        <a:cs typeface="Times New Roman"/>
                      </a:endParaRPr>
                    </a:p>
                  </a:txBody>
                  <a:tcPr marL="68580" marR="68580" marT="0" marB="0"/>
                </a:tc>
                <a:tc>
                  <a:txBody>
                    <a:bodyPr/>
                    <a:lstStyle/>
                    <a:p>
                      <a:pPr marL="0" marR="0" algn="ctr">
                        <a:lnSpc>
                          <a:spcPct val="100000"/>
                        </a:lnSpc>
                        <a:spcBef>
                          <a:spcPts val="0"/>
                        </a:spcBef>
                        <a:spcAft>
                          <a:spcPts val="0"/>
                        </a:spcAft>
                      </a:pPr>
                      <a:endParaRPr lang="en-US" sz="1800" b="1" dirty="0" smtClean="0">
                        <a:solidFill>
                          <a:srgbClr val="000000"/>
                        </a:solidFill>
                        <a:latin typeface="+mn-lt"/>
                        <a:ea typeface="Times New Roman"/>
                        <a:cs typeface="Arial"/>
                      </a:endParaRPr>
                    </a:p>
                    <a:p>
                      <a:pPr marL="0" marR="0" algn="ctr">
                        <a:lnSpc>
                          <a:spcPct val="100000"/>
                        </a:lnSpc>
                        <a:spcBef>
                          <a:spcPts val="0"/>
                        </a:spcBef>
                        <a:spcAft>
                          <a:spcPts val="0"/>
                        </a:spcAft>
                      </a:pPr>
                      <a:r>
                        <a:rPr lang="en-US" sz="1800" b="1" dirty="0" smtClean="0">
                          <a:solidFill>
                            <a:srgbClr val="000000"/>
                          </a:solidFill>
                          <a:latin typeface="+mn-lt"/>
                          <a:ea typeface="Times New Roman"/>
                          <a:cs typeface="Arial"/>
                        </a:rPr>
                        <a:t>Client Type</a:t>
                      </a:r>
                      <a:endParaRPr lang="en-US" sz="1800" dirty="0">
                        <a:latin typeface="+mn-lt"/>
                        <a:ea typeface="Times New Roman"/>
                        <a:cs typeface="Times New Roman"/>
                      </a:endParaRPr>
                    </a:p>
                  </a:txBody>
                  <a:tcPr marL="68580" marR="68580" marT="0" marB="0"/>
                </a:tc>
                <a:tc>
                  <a:txBody>
                    <a:bodyPr/>
                    <a:lstStyle/>
                    <a:p>
                      <a:pPr marL="0" marR="0" algn="ctr">
                        <a:lnSpc>
                          <a:spcPct val="100000"/>
                        </a:lnSpc>
                        <a:spcBef>
                          <a:spcPts val="0"/>
                        </a:spcBef>
                        <a:spcAft>
                          <a:spcPts val="0"/>
                        </a:spcAft>
                      </a:pPr>
                      <a:endParaRPr lang="en-US" sz="1800" b="1" dirty="0" smtClean="0">
                        <a:solidFill>
                          <a:srgbClr val="000000"/>
                        </a:solidFill>
                        <a:latin typeface="+mn-lt"/>
                        <a:ea typeface="Times New Roman"/>
                        <a:cs typeface="Arial"/>
                      </a:endParaRPr>
                    </a:p>
                    <a:p>
                      <a:pPr marL="0" marR="0" algn="ctr">
                        <a:lnSpc>
                          <a:spcPct val="100000"/>
                        </a:lnSpc>
                        <a:spcBef>
                          <a:spcPts val="0"/>
                        </a:spcBef>
                        <a:spcAft>
                          <a:spcPts val="0"/>
                        </a:spcAft>
                      </a:pPr>
                      <a:r>
                        <a:rPr lang="en-US" sz="1800" b="1" dirty="0" smtClean="0">
                          <a:solidFill>
                            <a:srgbClr val="000000"/>
                          </a:solidFill>
                          <a:latin typeface="+mn-lt"/>
                          <a:ea typeface="Times New Roman"/>
                          <a:cs typeface="Arial"/>
                        </a:rPr>
                        <a:t>Test </a:t>
                      </a:r>
                      <a:r>
                        <a:rPr lang="en-US" sz="1800" b="1" dirty="0">
                          <a:solidFill>
                            <a:srgbClr val="000000"/>
                          </a:solidFill>
                          <a:latin typeface="+mn-lt"/>
                          <a:ea typeface="Times New Roman"/>
                          <a:cs typeface="Arial"/>
                        </a:rPr>
                        <a:t>Type</a:t>
                      </a:r>
                      <a:endParaRPr lang="en-US" sz="1800" dirty="0">
                        <a:latin typeface="+mn-lt"/>
                        <a:ea typeface="Times New Roman"/>
                        <a:cs typeface="Times New Roman"/>
                      </a:endParaRPr>
                    </a:p>
                  </a:txBody>
                  <a:tcPr marL="68580" marR="68580" marT="0" marB="0"/>
                </a:tc>
              </a:tr>
              <a:tr h="766154">
                <a:tc>
                  <a:txBody>
                    <a:bodyPr/>
                    <a:lstStyle/>
                    <a:p>
                      <a:pPr marL="0" marR="0" algn="r">
                        <a:lnSpc>
                          <a:spcPct val="100000"/>
                        </a:lnSpc>
                        <a:spcBef>
                          <a:spcPts val="0"/>
                        </a:spcBef>
                        <a:spcAft>
                          <a:spcPts val="0"/>
                        </a:spcAft>
                      </a:pPr>
                      <a:r>
                        <a:rPr lang="en-US" sz="1600" dirty="0">
                          <a:solidFill>
                            <a:srgbClr val="000000"/>
                          </a:solidFill>
                          <a:latin typeface="+mn-lt"/>
                          <a:ea typeface="Times New Roman"/>
                          <a:cs typeface="Arial"/>
                        </a:rPr>
                        <a:t>1</a:t>
                      </a:r>
                      <a:endParaRPr lang="en-US" sz="1600" dirty="0">
                        <a:latin typeface="+mn-lt"/>
                        <a:ea typeface="Times New Roman"/>
                        <a:cs typeface="Times New Roman"/>
                      </a:endParaRPr>
                    </a:p>
                  </a:txBody>
                  <a:tcPr marL="68580" marR="68580" marT="0" marB="0" anchor="b"/>
                </a:tc>
                <a:tc>
                  <a:txBody>
                    <a:bodyPr/>
                    <a:lstStyle/>
                    <a:p>
                      <a:pPr marL="0" marR="0" algn="l">
                        <a:lnSpc>
                          <a:spcPct val="100000"/>
                        </a:lnSpc>
                        <a:spcBef>
                          <a:spcPts val="0"/>
                        </a:spcBef>
                        <a:spcAft>
                          <a:spcPts val="0"/>
                        </a:spcAft>
                      </a:pPr>
                      <a:r>
                        <a:rPr lang="en-US" sz="1600" dirty="0" smtClean="0">
                          <a:solidFill>
                            <a:schemeClr val="tx1"/>
                          </a:solidFill>
                          <a:latin typeface="+mn-lt"/>
                          <a:ea typeface="Times New Roman"/>
                          <a:cs typeface="Times New Roman"/>
                        </a:rPr>
                        <a:t>Recommendations</a:t>
                      </a:r>
                      <a:r>
                        <a:rPr lang="en-US" sz="1600" baseline="0" dirty="0" smtClean="0">
                          <a:solidFill>
                            <a:schemeClr val="tx1"/>
                          </a:solidFill>
                          <a:latin typeface="+mn-lt"/>
                          <a:ea typeface="Times New Roman"/>
                          <a:cs typeface="Times New Roman"/>
                        </a:rPr>
                        <a:t> API</a:t>
                      </a:r>
                      <a:endParaRPr lang="en-US" sz="1600" dirty="0">
                        <a:solidFill>
                          <a:schemeClr val="tx1"/>
                        </a:solidFill>
                        <a:latin typeface="+mn-lt"/>
                        <a:ea typeface="Times New Roman"/>
                        <a:cs typeface="Times New Roman"/>
                      </a:endParaRPr>
                    </a:p>
                  </a:txBody>
                  <a:tcPr marL="68580" marR="68580" marT="0" marB="0" anchor="b"/>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Times New Roman"/>
                          <a:cs typeface="Times New Roman"/>
                        </a:rPr>
                        <a:t>DOTCOM/Mobile (HTTP)</a:t>
                      </a:r>
                    </a:p>
                  </a:txBody>
                  <a:tcPr marL="68580" marR="68580" marT="0" marB="0" anchor="b"/>
                </a:tc>
                <a:tc>
                  <a:txBody>
                    <a:bodyPr/>
                    <a:lstStyle/>
                    <a:p>
                      <a:pPr marL="0" marR="0" algn="l">
                        <a:lnSpc>
                          <a:spcPct val="100000"/>
                        </a:lnSpc>
                        <a:spcBef>
                          <a:spcPts val="0"/>
                        </a:spcBef>
                        <a:spcAft>
                          <a:spcPts val="0"/>
                        </a:spcAft>
                      </a:pPr>
                      <a:r>
                        <a:rPr lang="en-US" sz="1600" dirty="0" smtClean="0">
                          <a:solidFill>
                            <a:schemeClr val="tx1"/>
                          </a:solidFill>
                          <a:latin typeface="+mn-lt"/>
                          <a:ea typeface="Times New Roman"/>
                          <a:cs typeface="Arial"/>
                        </a:rPr>
                        <a:t>Load, Stress, Scalability, Endurance</a:t>
                      </a:r>
                      <a:endParaRPr lang="en-US" sz="1600" dirty="0">
                        <a:solidFill>
                          <a:schemeClr val="tx1"/>
                        </a:solidFill>
                        <a:latin typeface="+mn-lt"/>
                        <a:ea typeface="Times New Roman"/>
                        <a:cs typeface="Times New Roman"/>
                      </a:endParaRPr>
                    </a:p>
                  </a:txBody>
                  <a:tcPr marL="68580" marR="68580" marT="0" marB="0" anchor="b"/>
                </a:tc>
              </a:tr>
              <a:tr h="819700">
                <a:tc>
                  <a:txBody>
                    <a:bodyPr/>
                    <a:lstStyle/>
                    <a:p>
                      <a:pPr marL="0" marR="0" algn="r">
                        <a:lnSpc>
                          <a:spcPct val="100000"/>
                        </a:lnSpc>
                        <a:spcBef>
                          <a:spcPts val="0"/>
                        </a:spcBef>
                        <a:spcAft>
                          <a:spcPts val="0"/>
                        </a:spcAft>
                      </a:pPr>
                      <a:r>
                        <a:rPr lang="en-US" sz="1600">
                          <a:solidFill>
                            <a:srgbClr val="000000"/>
                          </a:solidFill>
                          <a:latin typeface="+mn-lt"/>
                          <a:ea typeface="Times New Roman"/>
                          <a:cs typeface="Arial"/>
                        </a:rPr>
                        <a:t>2</a:t>
                      </a:r>
                      <a:endParaRPr lang="en-US" sz="1600">
                        <a:latin typeface="+mn-lt"/>
                        <a:ea typeface="Times New Roman"/>
                        <a:cs typeface="Times New Roman"/>
                      </a:endParaRPr>
                    </a:p>
                  </a:txBody>
                  <a:tcPr marL="68580" marR="68580" marT="0" marB="0" anchor="b"/>
                </a:tc>
                <a:tc>
                  <a:txBody>
                    <a:bodyPr/>
                    <a:lstStyle/>
                    <a:p>
                      <a:pPr marL="0" marR="0" algn="l">
                        <a:lnSpc>
                          <a:spcPct val="100000"/>
                        </a:lnSpc>
                        <a:spcBef>
                          <a:spcPts val="0"/>
                        </a:spcBef>
                        <a:spcAft>
                          <a:spcPts val="0"/>
                        </a:spcAft>
                      </a:pPr>
                      <a:endParaRPr lang="en-US" sz="1600" dirty="0" smtClean="0">
                        <a:solidFill>
                          <a:srgbClr val="FF0000"/>
                        </a:solidFill>
                        <a:latin typeface="+mn-lt"/>
                        <a:ea typeface="Times New Roman"/>
                        <a:cs typeface="Arial"/>
                      </a:endParaRPr>
                    </a:p>
                    <a:p>
                      <a:pPr marL="0" marR="0" algn="l">
                        <a:lnSpc>
                          <a:spcPct val="100000"/>
                        </a:lnSpc>
                        <a:spcBef>
                          <a:spcPts val="0"/>
                        </a:spcBef>
                        <a:spcAft>
                          <a:spcPts val="0"/>
                        </a:spcAft>
                      </a:pPr>
                      <a:r>
                        <a:rPr lang="en-US" sz="1600" dirty="0" smtClean="0">
                          <a:solidFill>
                            <a:schemeClr val="tx1"/>
                          </a:solidFill>
                          <a:latin typeface="+mn-lt"/>
                          <a:ea typeface="Times New Roman"/>
                          <a:cs typeface="Times New Roman"/>
                        </a:rPr>
                        <a:t>Data Processing</a:t>
                      </a:r>
                      <a:endParaRPr lang="en-US" sz="1600" dirty="0">
                        <a:solidFill>
                          <a:schemeClr val="tx1"/>
                        </a:solidFill>
                        <a:latin typeface="+mn-lt"/>
                        <a:ea typeface="Times New Roman"/>
                        <a:cs typeface="Times New Roman"/>
                      </a:endParaRPr>
                    </a:p>
                  </a:txBody>
                  <a:tcPr marL="68580" marR="68580" marT="0" marB="0" anchor="b"/>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Times New Roman"/>
                          <a:cs typeface="Times New Roman"/>
                        </a:rPr>
                        <a:t>N/A</a:t>
                      </a:r>
                      <a:r>
                        <a:rPr lang="en-US" sz="1600" kern="1200" baseline="0" dirty="0" smtClean="0">
                          <a:solidFill>
                            <a:schemeClr val="tx1"/>
                          </a:solidFill>
                          <a:latin typeface="+mn-lt"/>
                          <a:ea typeface="Times New Roman"/>
                          <a:cs typeface="Times New Roman"/>
                        </a:rPr>
                        <a:t> (files)</a:t>
                      </a:r>
                      <a:endParaRPr lang="en-US" sz="1600" kern="1200" dirty="0" smtClean="0">
                        <a:solidFill>
                          <a:schemeClr val="tx1"/>
                        </a:solidFill>
                        <a:latin typeface="+mn-lt"/>
                        <a:ea typeface="Times New Roman"/>
                        <a:cs typeface="Times New Roman"/>
                      </a:endParaRPr>
                    </a:p>
                  </a:txBody>
                  <a:tcPr marL="68580" marR="68580" marT="0" marB="0" anchor="b"/>
                </a:tc>
                <a:tc>
                  <a:txBody>
                    <a:bodyPr/>
                    <a:lstStyle/>
                    <a:p>
                      <a:pPr marL="0" marR="0" algn="l">
                        <a:lnSpc>
                          <a:spcPct val="100000"/>
                        </a:lnSpc>
                        <a:spcBef>
                          <a:spcPts val="0"/>
                        </a:spcBef>
                        <a:spcAft>
                          <a:spcPts val="0"/>
                        </a:spcAft>
                      </a:pPr>
                      <a:r>
                        <a:rPr lang="en-US" sz="1600" dirty="0" smtClean="0">
                          <a:solidFill>
                            <a:schemeClr val="tx1"/>
                          </a:solidFill>
                          <a:latin typeface="+mn-lt"/>
                          <a:ea typeface="Times New Roman"/>
                          <a:cs typeface="Arial"/>
                        </a:rPr>
                        <a:t>Load, Stress, Scalability</a:t>
                      </a:r>
                      <a:endParaRPr lang="en-US" sz="1600" dirty="0">
                        <a:solidFill>
                          <a:schemeClr val="tx1"/>
                        </a:solidFill>
                        <a:latin typeface="+mn-lt"/>
                        <a:ea typeface="Times New Roman"/>
                        <a:cs typeface="Times New Roman"/>
                      </a:endParaRPr>
                    </a:p>
                  </a:txBody>
                  <a:tcPr marL="68580" marR="68580" marT="0" marB="0" anchor="b"/>
                </a:tc>
              </a:tr>
            </a:tbl>
          </a:graphicData>
        </a:graphic>
      </p:graphicFrame>
    </p:spTree>
    <p:extLst>
      <p:ext uri="{BB962C8B-B14F-4D97-AF65-F5344CB8AC3E}">
        <p14:creationId xmlns:p14="http://schemas.microsoft.com/office/powerpoint/2010/main" val="37501593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09600"/>
          </a:xfrm>
        </p:spPr>
        <p:txBody>
          <a:bodyPr/>
          <a:lstStyle/>
          <a:p>
            <a:r>
              <a:rPr lang="en-US" dirty="0" smtClean="0">
                <a:solidFill>
                  <a:schemeClr val="bg1"/>
                </a:solidFill>
              </a:rPr>
              <a:t>Risks and Dependencies</a:t>
            </a:r>
            <a:endParaRPr lang="en-US" dirty="0">
              <a:solidFill>
                <a:schemeClr val="bg1"/>
              </a:solidFill>
            </a:endParaRPr>
          </a:p>
        </p:txBody>
      </p:sp>
      <p:sp>
        <p:nvSpPr>
          <p:cNvPr id="3" name="Content Placeholder 2"/>
          <p:cNvSpPr>
            <a:spLocks noGrp="1"/>
          </p:cNvSpPr>
          <p:nvPr>
            <p:ph sz="half" idx="1"/>
          </p:nvPr>
        </p:nvSpPr>
        <p:spPr>
          <a:xfrm>
            <a:off x="304800" y="990600"/>
            <a:ext cx="8153400" cy="5365750"/>
          </a:xfrm>
        </p:spPr>
        <p:txBody>
          <a:bodyPr/>
          <a:lstStyle/>
          <a:p>
            <a:r>
              <a:rPr lang="en-US" sz="1800" dirty="0" smtClean="0">
                <a:ea typeface="ＭＳ Ｐゴシック" charset="-128"/>
              </a:rPr>
              <a:t>Environment</a:t>
            </a:r>
            <a:endParaRPr lang="en-US" sz="1800" dirty="0">
              <a:ea typeface="ＭＳ Ｐゴシック" charset="-128"/>
            </a:endParaRPr>
          </a:p>
          <a:p>
            <a:pPr lvl="1"/>
            <a:r>
              <a:rPr lang="en-US" sz="1800" dirty="0" smtClean="0">
                <a:ea typeface="ＭＳ Ｐゴシック" charset="-128"/>
              </a:rPr>
              <a:t>As we are QA testers in a lab, the lab itself is a huge dependency. </a:t>
            </a:r>
          </a:p>
          <a:p>
            <a:pPr lvl="1"/>
            <a:r>
              <a:rPr lang="en-US" sz="1800" dirty="0">
                <a:ea typeface="ＭＳ Ｐゴシック" charset="-128"/>
              </a:rPr>
              <a:t>L</a:t>
            </a:r>
            <a:r>
              <a:rPr lang="en-US" sz="1800" dirty="0" smtClean="0">
                <a:ea typeface="ＭＳ Ｐゴシック" charset="-128"/>
              </a:rPr>
              <a:t>ab readiness (applications to be subsystem tested before deployed in the EE)</a:t>
            </a:r>
          </a:p>
          <a:p>
            <a:pPr lvl="1"/>
            <a:r>
              <a:rPr lang="en-US" sz="1800" dirty="0" smtClean="0">
                <a:ea typeface="ＭＳ Ｐゴシック" charset="-128"/>
              </a:rPr>
              <a:t>Scoped and sized appropriately.</a:t>
            </a:r>
          </a:p>
          <a:p>
            <a:pPr lvl="1"/>
            <a:r>
              <a:rPr lang="en-US" sz="1800" dirty="0" smtClean="0">
                <a:ea typeface="ＭＳ Ｐゴシック" charset="-128"/>
              </a:rPr>
              <a:t>Big dependency on other applications (AMS, DMS, CDNs, etc.) </a:t>
            </a:r>
          </a:p>
          <a:p>
            <a:r>
              <a:rPr lang="en-US" sz="1800" dirty="0" smtClean="0">
                <a:ea typeface="ＭＳ Ｐゴシック" charset="-128"/>
              </a:rPr>
              <a:t>Production-like Data (if applicable).</a:t>
            </a:r>
          </a:p>
          <a:p>
            <a:pPr lvl="1"/>
            <a:r>
              <a:rPr lang="en-US" sz="1800" dirty="0" smtClean="0">
                <a:ea typeface="ＭＳ Ｐゴシック" charset="-128"/>
              </a:rPr>
              <a:t>Proper test data is of the utmost importance to simulate a production like load.</a:t>
            </a:r>
            <a:endParaRPr lang="en-US" sz="1800" dirty="0">
              <a:ea typeface="ＭＳ Ｐゴシック" charset="-128"/>
            </a:endParaRPr>
          </a:p>
          <a:p>
            <a:pPr lvl="1"/>
            <a:r>
              <a:rPr lang="en-US" sz="1800" dirty="0" smtClean="0">
                <a:ea typeface="ＭＳ Ｐゴシック" charset="-128"/>
              </a:rPr>
              <a:t>This ensures that the HE (or backed </a:t>
            </a:r>
            <a:r>
              <a:rPr lang="en-US" sz="1800" dirty="0" err="1" smtClean="0">
                <a:ea typeface="ＭＳ Ｐゴシック" charset="-128"/>
              </a:rPr>
              <a:t>cron</a:t>
            </a:r>
            <a:r>
              <a:rPr lang="en-US" sz="1800" dirty="0" smtClean="0">
                <a:ea typeface="ＭＳ Ｐゴシック" charset="-128"/>
              </a:rPr>
              <a:t> jobs) are being fully exercised in a matter in line with production.</a:t>
            </a:r>
          </a:p>
          <a:p>
            <a:pPr marL="461962" lvl="1" indent="0">
              <a:buNone/>
            </a:pPr>
            <a:endParaRPr lang="en-US" sz="1800" dirty="0" smtClean="0">
              <a:ea typeface="ＭＳ Ｐゴシック" charset="-128"/>
            </a:endParaRPr>
          </a:p>
          <a:p>
            <a:pPr lvl="2"/>
            <a:endParaRPr lang="en-US" sz="1800" dirty="0">
              <a:ea typeface="ＭＳ Ｐゴシック" charset="-128"/>
            </a:endParaRPr>
          </a:p>
          <a:p>
            <a:endParaRPr lang="en-US" sz="1800" dirty="0">
              <a:ea typeface="ＭＳ Ｐゴシック" charset="-128"/>
            </a:endParaRPr>
          </a:p>
        </p:txBody>
      </p:sp>
      <p:sp>
        <p:nvSpPr>
          <p:cNvPr id="5" name="Footer Placeholder 4"/>
          <p:cNvSpPr>
            <a:spLocks noGrp="1"/>
          </p:cNvSpPr>
          <p:nvPr>
            <p:ph type="ftr" sz="quarter" idx="11"/>
          </p:nvPr>
        </p:nvSpPr>
        <p:spPr/>
        <p:txBody>
          <a:bodyPr/>
          <a:lstStyle/>
          <a:p>
            <a:pPr>
              <a:defRPr/>
            </a:pPr>
            <a:r>
              <a:rPr lang="en-US" dirty="0" smtClean="0"/>
              <a:t>DIRECTV Proprietary</a:t>
            </a:r>
            <a:endParaRPr lang="en-US" dirty="0"/>
          </a:p>
        </p:txBody>
      </p:sp>
      <p:sp>
        <p:nvSpPr>
          <p:cNvPr id="6" name="Slide Number Placeholder 5"/>
          <p:cNvSpPr>
            <a:spLocks noGrp="1"/>
          </p:cNvSpPr>
          <p:nvPr>
            <p:ph type="sldNum" sz="quarter" idx="12"/>
          </p:nvPr>
        </p:nvSpPr>
        <p:spPr/>
        <p:txBody>
          <a:bodyPr/>
          <a:lstStyle/>
          <a:p>
            <a:pPr>
              <a:defRPr/>
            </a:pPr>
            <a:fld id="{B0D962A5-4398-49BF-8BF6-99A8C462C1F1}" type="slidenum">
              <a:rPr lang="en-US" smtClean="0"/>
              <a:pPr>
                <a:defRPr/>
              </a:pPr>
              <a:t>98</a:t>
            </a:fld>
            <a:endParaRPr lang="en-US" dirty="0"/>
          </a:p>
        </p:txBody>
      </p:sp>
    </p:spTree>
    <p:extLst>
      <p:ext uri="{BB962C8B-B14F-4D97-AF65-F5344CB8AC3E}">
        <p14:creationId xmlns:p14="http://schemas.microsoft.com/office/powerpoint/2010/main" val="35874329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6800" y="2819400"/>
            <a:ext cx="5638800" cy="1066799"/>
          </a:xfrm>
        </p:spPr>
        <p:txBody>
          <a:bodyPr/>
          <a:lstStyle/>
          <a:p>
            <a:r>
              <a:rPr lang="en-US" sz="3000" dirty="0" smtClean="0"/>
              <a:t>Network and Systems Architecture</a:t>
            </a:r>
            <a:endParaRPr lang="en-US" sz="3000" dirty="0"/>
          </a:p>
        </p:txBody>
      </p:sp>
      <p:sp>
        <p:nvSpPr>
          <p:cNvPr id="5" name="Subtitle 4"/>
          <p:cNvSpPr>
            <a:spLocks noGrp="1"/>
          </p:cNvSpPr>
          <p:nvPr>
            <p:ph type="subTitle" idx="1"/>
          </p:nvPr>
        </p:nvSpPr>
        <p:spPr>
          <a:xfrm>
            <a:off x="1066800" y="3762375"/>
            <a:ext cx="4724400" cy="762000"/>
          </a:xfrm>
        </p:spPr>
        <p:txBody>
          <a:bodyPr>
            <a:normAutofit fontScale="62500" lnSpcReduction="20000"/>
          </a:bodyPr>
          <a:lstStyle/>
          <a:p>
            <a:r>
              <a:rPr lang="en-US" dirty="0" smtClean="0"/>
              <a:t>Systems Architecture</a:t>
            </a:r>
          </a:p>
          <a:p>
            <a:r>
              <a:rPr lang="en-US" dirty="0" smtClean="0"/>
              <a:t>Harbans Lal</a:t>
            </a:r>
            <a:endParaRPr lang="en-US" dirty="0"/>
          </a:p>
          <a:p>
            <a:r>
              <a:rPr lang="en-US" dirty="0" smtClean="0"/>
              <a:t>May 27 2014</a:t>
            </a:r>
            <a:endParaRPr lang="en-US" dirty="0"/>
          </a:p>
        </p:txBody>
      </p:sp>
    </p:spTree>
    <p:extLst>
      <p:ext uri="{BB962C8B-B14F-4D97-AF65-F5344CB8AC3E}">
        <p14:creationId xmlns:p14="http://schemas.microsoft.com/office/powerpoint/2010/main" val="25330401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IZtSBeaUUKhwEAkAM9F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5GuWXPU7EyppBjPG_hlE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5GuWXPU7EyppBjPG_hlE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IZtSBeaUUKhwEAkAM9F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IZtSBeaUUKhwEAkAM9F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5GuWXPU7EyppBjPG_hlE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0cDQBzvKEet7KOGjMrL3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SKU8Eo7qP0yrE.e34mkD8w"/>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21628</TotalTime>
  <Words>5835</Words>
  <Application>Microsoft Office PowerPoint</Application>
  <PresentationFormat>On-screen Show (4:3)</PresentationFormat>
  <Paragraphs>1507</Paragraphs>
  <Slides>125</Slides>
  <Notes>17</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125</vt:i4>
      </vt:variant>
    </vt:vector>
  </HeadingPairs>
  <TitlesOfParts>
    <vt:vector size="130" baseType="lpstr">
      <vt:lpstr>1_Office Theme</vt:lpstr>
      <vt:lpstr>2_Office Theme</vt:lpstr>
      <vt:lpstr>3_Office Theme</vt:lpstr>
      <vt:lpstr>4_Office Theme</vt:lpstr>
      <vt:lpstr>think-cell Slide</vt:lpstr>
      <vt:lpstr>Project Schedule</vt:lpstr>
      <vt:lpstr>Schedule</vt:lpstr>
      <vt:lpstr>Schedule</vt:lpstr>
      <vt:lpstr>Requirements and Architecture</vt:lpstr>
      <vt:lpstr>Requirements</vt:lpstr>
      <vt:lpstr>Use Cases</vt:lpstr>
      <vt:lpstr>Updates</vt:lpstr>
      <vt:lpstr>System Architecture Diagram</vt:lpstr>
      <vt:lpstr>System Architecture - Client Devices</vt:lpstr>
      <vt:lpstr>System Architecture – Data Collection</vt:lpstr>
      <vt:lpstr>System Architecture – VIC Video Intelligence Center</vt:lpstr>
      <vt:lpstr>Video Intelligence Center</vt:lpstr>
      <vt:lpstr>Agenda</vt:lpstr>
      <vt:lpstr>Overview</vt:lpstr>
      <vt:lpstr>How</vt:lpstr>
      <vt:lpstr>Content Management (Curation)</vt:lpstr>
      <vt:lpstr>Content Management</vt:lpstr>
      <vt:lpstr>Content Management</vt:lpstr>
      <vt:lpstr>Data Aggregation</vt:lpstr>
      <vt:lpstr>Viewership Data </vt:lpstr>
      <vt:lpstr>PowerPoint Presentation</vt:lpstr>
      <vt:lpstr>Data Ingestion &amp; Processing</vt:lpstr>
      <vt:lpstr>PowerPoint Presentation</vt:lpstr>
      <vt:lpstr>PowerPoint Presentation</vt:lpstr>
      <vt:lpstr>PowerPoint Presentation</vt:lpstr>
      <vt:lpstr>Analytics Service</vt:lpstr>
      <vt:lpstr>User Taste</vt:lpstr>
      <vt:lpstr>Last Action</vt:lpstr>
      <vt:lpstr>PowerPoint Presentation</vt:lpstr>
      <vt:lpstr>PowerPoint Presentation</vt:lpstr>
      <vt:lpstr>Recommendation Service</vt:lpstr>
      <vt:lpstr>PowerPoint Presentation</vt:lpstr>
      <vt:lpstr>Personalization Service</vt:lpstr>
      <vt:lpstr>PowerPoint Presentation</vt:lpstr>
      <vt:lpstr>Deployment</vt:lpstr>
      <vt:lpstr>PowerPoint Presentation</vt:lpstr>
      <vt:lpstr>Monitoring </vt:lpstr>
      <vt:lpstr>PowerPoint Presentation</vt:lpstr>
      <vt:lpstr>Big Data Platform – Reference Architecture</vt:lpstr>
      <vt:lpstr>Agenda</vt:lpstr>
      <vt:lpstr>Viewer Data – Product Goals</vt:lpstr>
      <vt:lpstr>Viewer Data - Functional Domain</vt:lpstr>
      <vt:lpstr>Viewer Data – Collection &amp; Distribution</vt:lpstr>
      <vt:lpstr>VDCS / VDDS – Layered Architecture</vt:lpstr>
      <vt:lpstr>VDCS / VDDS – Data Ingestion Layer </vt:lpstr>
      <vt:lpstr>VDCS / VDDS – Batch Layer </vt:lpstr>
      <vt:lpstr>VDCS / VDDS – Speed Layer </vt:lpstr>
      <vt:lpstr>VDCS / VDDS – Data Serving Layer </vt:lpstr>
      <vt:lpstr>Audience Measurement System (AMS) – VDDS/VDCS</vt:lpstr>
      <vt:lpstr>Project Goals</vt:lpstr>
      <vt:lpstr>Legacy AMS Components</vt:lpstr>
      <vt:lpstr>Current AMS High Level Design</vt:lpstr>
      <vt:lpstr>AMProxy XML for AMS Events</vt:lpstr>
      <vt:lpstr>AMSProxy XML for AMS Events</vt:lpstr>
      <vt:lpstr>AMS Oracle Tables</vt:lpstr>
      <vt:lpstr>AMP and Big Data Solution</vt:lpstr>
      <vt:lpstr>AMS High Level Design</vt:lpstr>
      <vt:lpstr>VDCS – DIS AMS Adapter</vt:lpstr>
      <vt:lpstr>VDCS - AMS Data Collection</vt:lpstr>
      <vt:lpstr>VDCS - AMS Data Collection</vt:lpstr>
      <vt:lpstr>Data Ingestion Layerayer</vt:lpstr>
      <vt:lpstr>HDFS for AMSLogEvent Data</vt:lpstr>
      <vt:lpstr>HDFS for Card</vt:lpstr>
      <vt:lpstr>Migration of Account Database</vt:lpstr>
      <vt:lpstr>HDFS for Account/Profile</vt:lpstr>
      <vt:lpstr>HDFS for Receiver/Role </vt:lpstr>
      <vt:lpstr>HDFS for Right/ProductPackage</vt:lpstr>
      <vt:lpstr>VDDS - AMS Data Distribution</vt:lpstr>
      <vt:lpstr>High Level Design: Recommendations </vt:lpstr>
      <vt:lpstr>VDDS Service for Recommendations</vt:lpstr>
      <vt:lpstr>Recommendations SQL</vt:lpstr>
      <vt:lpstr>RAS Overview</vt:lpstr>
      <vt:lpstr>RAS Overview</vt:lpstr>
      <vt:lpstr>RAS Overview</vt:lpstr>
      <vt:lpstr>RAS Diagram</vt:lpstr>
      <vt:lpstr>RAS Diagram</vt:lpstr>
      <vt:lpstr>STB Genie Enhancement</vt:lpstr>
      <vt:lpstr>2014 Genie Enhancement Features</vt:lpstr>
      <vt:lpstr>My DIRECTV</vt:lpstr>
      <vt:lpstr>Personalized Movies</vt:lpstr>
      <vt:lpstr>Mobile Clients (Phones &amp; Tablets)</vt:lpstr>
      <vt:lpstr>Mobile Client</vt:lpstr>
      <vt:lpstr>Mobile Client Architecture</vt:lpstr>
      <vt:lpstr>E2E System Testing</vt:lpstr>
      <vt:lpstr>E2E Test Goals and Steps</vt:lpstr>
      <vt:lpstr>E2E Test Environment </vt:lpstr>
      <vt:lpstr>E2E Test Environment </vt:lpstr>
      <vt:lpstr>E2E Test Use Case</vt:lpstr>
      <vt:lpstr>E2E Test Dates</vt:lpstr>
      <vt:lpstr>E2E Performance Testing</vt:lpstr>
      <vt:lpstr>Performance Testing Goals &amp; Objectives</vt:lpstr>
      <vt:lpstr>Performance Testing Details</vt:lpstr>
      <vt:lpstr>E2E Test Environment</vt:lpstr>
      <vt:lpstr>Scenarios</vt:lpstr>
      <vt:lpstr>Details on Data Processing Scenario</vt:lpstr>
      <vt:lpstr>Details on Data Processing Scenario (cont.)</vt:lpstr>
      <vt:lpstr>Performance Test Scenario Description</vt:lpstr>
      <vt:lpstr>Risks and Dependencies</vt:lpstr>
      <vt:lpstr>Network and Systems Architecture</vt:lpstr>
      <vt:lpstr>NSA Infrastructure</vt:lpstr>
      <vt:lpstr>NSA Infrastructure</vt:lpstr>
      <vt:lpstr>NSA Infrastructure</vt:lpstr>
      <vt:lpstr>NSA Infrastructure</vt:lpstr>
      <vt:lpstr>NSA Infrastructure</vt:lpstr>
      <vt:lpstr>NSA Infrastructure</vt:lpstr>
      <vt:lpstr>NSA Infrastructure</vt:lpstr>
      <vt:lpstr>NSA Infrastructure</vt:lpstr>
      <vt:lpstr>NSA Infrastructure</vt:lpstr>
      <vt:lpstr>NSA Infrastructure</vt:lpstr>
      <vt:lpstr>NSA Infrastructure</vt:lpstr>
      <vt:lpstr>Network and Systems Architecture</vt:lpstr>
      <vt:lpstr>PowerPoint Presentation</vt:lpstr>
      <vt:lpstr>Business Need and Scope</vt:lpstr>
      <vt:lpstr>Scope of work -contd</vt:lpstr>
      <vt:lpstr>Use cases traffic and capacity assumptions</vt:lpstr>
      <vt:lpstr>Key focus points for NSA network</vt:lpstr>
      <vt:lpstr>ISP POPs with AWS</vt:lpstr>
      <vt:lpstr>Recommendations – Network View</vt:lpstr>
      <vt:lpstr>Cloudera on AWS</vt:lpstr>
      <vt:lpstr>Cloudera on AWS – Reference Architecture</vt:lpstr>
      <vt:lpstr>Preliminary Data Growth Projections</vt:lpstr>
      <vt:lpstr>Preliminary Data Growth Projections</vt:lpstr>
      <vt:lpstr>Proposed Network Connectivity Design</vt:lpstr>
      <vt:lpstr>Proposed Network Connectivity Design</vt:lpstr>
      <vt:lpstr>PowerPoint Presentation</vt:lpstr>
    </vt:vector>
  </TitlesOfParts>
  <Company>DIRECTV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DIRECTV</dc:creator>
  <cp:lastModifiedBy>Selvaraj, Rakjumar</cp:lastModifiedBy>
  <cp:revision>1641</cp:revision>
  <cp:lastPrinted>2014-02-07T19:55:44Z</cp:lastPrinted>
  <dcterms:created xsi:type="dcterms:W3CDTF">2010-09-27T15:54:40Z</dcterms:created>
  <dcterms:modified xsi:type="dcterms:W3CDTF">2014-06-04T17:53:11Z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Offisync_UpdateToken" pid="2">
    <vt:lpwstr>3</vt:lpwstr>
  </property>
  <property fmtid="{D5CDD505-2E9C-101B-9397-08002B2CF9AE}" name="Jive_LatestUserAccountName" pid="3">
    <vt:lpwstr>457229</vt:lpwstr>
  </property>
  <property fmtid="{D5CDD505-2E9C-101B-9397-08002B2CF9AE}" name="Offisync_ProviderInitializationData" pid="4">
    <vt:lpwstr>https://core.directv.com</vt:lpwstr>
  </property>
  <property fmtid="{D5CDD505-2E9C-101B-9397-08002B2CF9AE}" name="Jive_VersionGuid" pid="5">
    <vt:lpwstr>89bd3f5b-7536-4901-8c97-18e681e40226</vt:lpwstr>
  </property>
  <property fmtid="{D5CDD505-2E9C-101B-9397-08002B2CF9AE}" name="Offisync_ServerID" pid="6">
    <vt:lpwstr>6d0129f3-f2f7-48f2-bed6-70dd3cc2962b</vt:lpwstr>
  </property>
  <property fmtid="{D5CDD505-2E9C-101B-9397-08002B2CF9AE}" name="Offisync_UniqueId" pid="7">
    <vt:lpwstr>73465</vt:lpwstr>
  </property>
</Properties>
</file>